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773" r:id="rId2"/>
    <p:sldId id="803" r:id="rId3"/>
    <p:sldId id="804" r:id="rId4"/>
    <p:sldId id="805" r:id="rId5"/>
    <p:sldId id="810" r:id="rId6"/>
    <p:sldId id="806" r:id="rId7"/>
    <p:sldId id="817" r:id="rId8"/>
    <p:sldId id="827" r:id="rId9"/>
    <p:sldId id="807" r:id="rId10"/>
    <p:sldId id="811" r:id="rId11"/>
    <p:sldId id="808" r:id="rId12"/>
    <p:sldId id="828" r:id="rId13"/>
    <p:sldId id="809" r:id="rId14"/>
    <p:sldId id="812" r:id="rId15"/>
    <p:sldId id="822" r:id="rId16"/>
    <p:sldId id="814" r:id="rId17"/>
    <p:sldId id="830" r:id="rId18"/>
    <p:sldId id="831" r:id="rId19"/>
    <p:sldId id="829" r:id="rId20"/>
    <p:sldId id="832" r:id="rId21"/>
    <p:sldId id="826" r:id="rId22"/>
  </p:sldIdLst>
  <p:sldSz cx="12192000" cy="6858000"/>
  <p:notesSz cx="6858000" cy="9144000"/>
  <p:embeddedFontLst>
    <p:embeddedFont>
      <p:font typeface="Cambria Math" panose="02040503050406030204" pitchFamily="18" charset="0"/>
      <p:regular r:id="rId24"/>
    </p:embeddedFont>
    <p:embeddedFont>
      <p:font typeface="等线" panose="02010600030101010101" pitchFamily="2" charset="-122"/>
      <p:regular r:id="rId25"/>
      <p:bold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97" userDrawn="1">
          <p15:clr>
            <a:srgbClr val="A4A3A4"/>
          </p15:clr>
        </p15:guide>
        <p15:guide id="4" pos="7083"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41675D"/>
    <a:srgbClr val="404040"/>
    <a:srgbClr val="3131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499" autoAdjust="0"/>
  </p:normalViewPr>
  <p:slideViewPr>
    <p:cSldViewPr snapToGrid="0" showGuides="1">
      <p:cViewPr varScale="1">
        <p:scale>
          <a:sx n="165" d="100"/>
          <a:sy n="165" d="100"/>
        </p:scale>
        <p:origin x="100" y="148"/>
      </p:cViewPr>
      <p:guideLst>
        <p:guide orient="horz" pos="2160"/>
        <p:guide pos="3840"/>
        <p:guide pos="597"/>
        <p:guide pos="7083"/>
      </p:guideLst>
    </p:cSldViewPr>
  </p:slideViewPr>
  <p:notesTextViewPr>
    <p:cViewPr>
      <p:scale>
        <a:sx n="20" d="100"/>
        <a:sy n="20" d="100"/>
      </p:scale>
      <p:origin x="0" y="0"/>
    </p:cViewPr>
  </p:notesTextViewPr>
  <p:notesViewPr>
    <p:cSldViewPr snapToGrid="0" showGuides="1">
      <p:cViewPr varScale="1">
        <p:scale>
          <a:sx n="70" d="100"/>
          <a:sy n="70" d="100"/>
        </p:scale>
        <p:origin x="3112" y="5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F82AB1-538D-4EC6-833D-D2699598DCC6}" type="datetimeFigureOut">
              <a:rPr lang="zh-CN" altLang="en-US" smtClean="0"/>
              <a:t>2024/4/22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8CDF59-E8FE-414D-9945-CB2942AE685D}" type="slidenum">
              <a:rPr lang="zh-CN" altLang="en-US" smtClean="0"/>
              <a:t>‹#›</a:t>
            </a:fld>
            <a:endParaRPr lang="zh-CN" altLang="en-US"/>
          </a:p>
        </p:txBody>
      </p:sp>
    </p:spTree>
    <p:extLst>
      <p:ext uri="{BB962C8B-B14F-4D97-AF65-F5344CB8AC3E}">
        <p14:creationId xmlns:p14="http://schemas.microsoft.com/office/powerpoint/2010/main" val="126017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F18CDF59-E8FE-414D-9945-CB2942AE685D}" type="slidenum">
              <a:rPr lang="zh-CN" altLang="en-US" smtClean="0"/>
              <a:t>1</a:t>
            </a:fld>
            <a:endParaRPr lang="zh-CN" altLang="en-US"/>
          </a:p>
        </p:txBody>
      </p:sp>
      <p:pic>
        <p:nvPicPr>
          <p:cNvPr id="6" name="图片 5">
            <a:extLst>
              <a:ext uri="{FF2B5EF4-FFF2-40B4-BE49-F238E27FC236}">
                <a16:creationId xmlns:a16="http://schemas.microsoft.com/office/drawing/2014/main" id="{9853C386-B9A8-2890-408F-A8DBAC9B78B3}"/>
              </a:ext>
            </a:extLst>
          </p:cNvPr>
          <p:cNvPicPr>
            <a:picLocks noChangeAspect="1"/>
          </p:cNvPicPr>
          <p:nvPr/>
        </p:nvPicPr>
        <p:blipFill>
          <a:blip r:embed="rId3"/>
          <a:stretch>
            <a:fillRect/>
          </a:stretch>
        </p:blipFill>
        <p:spPr>
          <a:xfrm>
            <a:off x="444346" y="7207209"/>
            <a:ext cx="5969307" cy="1587582"/>
          </a:xfrm>
          <a:prstGeom prst="rect">
            <a:avLst/>
          </a:prstGeom>
        </p:spPr>
      </p:pic>
    </p:spTree>
    <p:extLst>
      <p:ext uri="{BB962C8B-B14F-4D97-AF65-F5344CB8AC3E}">
        <p14:creationId xmlns:p14="http://schemas.microsoft.com/office/powerpoint/2010/main" val="1032609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8CDF59-E8FE-414D-9945-CB2942AE685D}" type="slidenum">
              <a:rPr lang="zh-CN" altLang="en-US" smtClean="0"/>
              <a:t>10</a:t>
            </a:fld>
            <a:endParaRPr lang="zh-CN" altLang="en-US"/>
          </a:p>
        </p:txBody>
      </p:sp>
    </p:spTree>
    <p:extLst>
      <p:ext uri="{BB962C8B-B14F-4D97-AF65-F5344CB8AC3E}">
        <p14:creationId xmlns:p14="http://schemas.microsoft.com/office/powerpoint/2010/main" val="1663843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F18CDF59-E8FE-414D-9945-CB2942AE685D}" type="slidenum">
              <a:rPr lang="zh-CN" altLang="en-US" smtClean="0"/>
              <a:t>11</a:t>
            </a:fld>
            <a:endParaRPr lang="zh-CN" altLang="en-US"/>
          </a:p>
        </p:txBody>
      </p:sp>
    </p:spTree>
    <p:extLst>
      <p:ext uri="{BB962C8B-B14F-4D97-AF65-F5344CB8AC3E}">
        <p14:creationId xmlns:p14="http://schemas.microsoft.com/office/powerpoint/2010/main" val="2915100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F18CDF59-E8FE-414D-9945-CB2942AE685D}" type="slidenum">
              <a:rPr lang="zh-CN" altLang="en-US" smtClean="0"/>
              <a:t>12</a:t>
            </a:fld>
            <a:endParaRPr lang="zh-CN" altLang="en-US"/>
          </a:p>
        </p:txBody>
      </p:sp>
    </p:spTree>
    <p:extLst>
      <p:ext uri="{BB962C8B-B14F-4D97-AF65-F5344CB8AC3E}">
        <p14:creationId xmlns:p14="http://schemas.microsoft.com/office/powerpoint/2010/main" val="3314420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8CDF59-E8FE-414D-9945-CB2942AE685D}" type="slidenum">
              <a:rPr lang="zh-CN" altLang="en-US" smtClean="0"/>
              <a:t>13</a:t>
            </a:fld>
            <a:endParaRPr lang="zh-CN" altLang="en-US"/>
          </a:p>
        </p:txBody>
      </p:sp>
    </p:spTree>
    <p:extLst>
      <p:ext uri="{BB962C8B-B14F-4D97-AF65-F5344CB8AC3E}">
        <p14:creationId xmlns:p14="http://schemas.microsoft.com/office/powerpoint/2010/main" val="1766862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8CDF59-E8FE-414D-9945-CB2942AE685D}" type="slidenum">
              <a:rPr lang="zh-CN" altLang="en-US" smtClean="0"/>
              <a:t>14</a:t>
            </a:fld>
            <a:endParaRPr lang="zh-CN" altLang="en-US"/>
          </a:p>
        </p:txBody>
      </p:sp>
    </p:spTree>
    <p:extLst>
      <p:ext uri="{BB962C8B-B14F-4D97-AF65-F5344CB8AC3E}">
        <p14:creationId xmlns:p14="http://schemas.microsoft.com/office/powerpoint/2010/main" val="1306254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8CDF59-E8FE-414D-9945-CB2942AE685D}" type="slidenum">
              <a:rPr lang="zh-CN" altLang="en-US" smtClean="0"/>
              <a:t>15</a:t>
            </a:fld>
            <a:endParaRPr lang="zh-CN" altLang="en-US"/>
          </a:p>
        </p:txBody>
      </p:sp>
      <p:pic>
        <p:nvPicPr>
          <p:cNvPr id="6" name="图片 5">
            <a:extLst>
              <a:ext uri="{FF2B5EF4-FFF2-40B4-BE49-F238E27FC236}">
                <a16:creationId xmlns:a16="http://schemas.microsoft.com/office/drawing/2014/main" id="{3533DB09-4138-BE6C-09B1-262E973379A1}"/>
              </a:ext>
            </a:extLst>
          </p:cNvPr>
          <p:cNvPicPr>
            <a:picLocks noChangeAspect="1"/>
          </p:cNvPicPr>
          <p:nvPr/>
        </p:nvPicPr>
        <p:blipFill>
          <a:blip r:embed="rId3"/>
          <a:stretch>
            <a:fillRect/>
          </a:stretch>
        </p:blipFill>
        <p:spPr>
          <a:xfrm>
            <a:off x="444346" y="7292734"/>
            <a:ext cx="5969307" cy="1587582"/>
          </a:xfrm>
          <a:prstGeom prst="rect">
            <a:avLst/>
          </a:prstGeom>
        </p:spPr>
      </p:pic>
    </p:spTree>
    <p:extLst>
      <p:ext uri="{BB962C8B-B14F-4D97-AF65-F5344CB8AC3E}">
        <p14:creationId xmlns:p14="http://schemas.microsoft.com/office/powerpoint/2010/main" val="2633027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8CDF59-E8FE-414D-9945-CB2942AE685D}" type="slidenum">
              <a:rPr lang="zh-CN" altLang="en-US" smtClean="0"/>
              <a:t>16</a:t>
            </a:fld>
            <a:endParaRPr lang="zh-CN" altLang="en-US"/>
          </a:p>
        </p:txBody>
      </p:sp>
    </p:spTree>
    <p:extLst>
      <p:ext uri="{BB962C8B-B14F-4D97-AF65-F5344CB8AC3E}">
        <p14:creationId xmlns:p14="http://schemas.microsoft.com/office/powerpoint/2010/main" val="452552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8CDF59-E8FE-414D-9945-CB2942AE685D}" type="slidenum">
              <a:rPr lang="zh-CN" altLang="en-US" smtClean="0"/>
              <a:t>17</a:t>
            </a:fld>
            <a:endParaRPr lang="zh-CN" altLang="en-US"/>
          </a:p>
        </p:txBody>
      </p:sp>
    </p:spTree>
    <p:extLst>
      <p:ext uri="{BB962C8B-B14F-4D97-AF65-F5344CB8AC3E}">
        <p14:creationId xmlns:p14="http://schemas.microsoft.com/office/powerpoint/2010/main" val="699358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8CDF59-E8FE-414D-9945-CB2942AE685D}" type="slidenum">
              <a:rPr lang="zh-CN" altLang="en-US" smtClean="0"/>
              <a:t>18</a:t>
            </a:fld>
            <a:endParaRPr lang="zh-CN" altLang="en-US"/>
          </a:p>
        </p:txBody>
      </p:sp>
    </p:spTree>
    <p:extLst>
      <p:ext uri="{BB962C8B-B14F-4D97-AF65-F5344CB8AC3E}">
        <p14:creationId xmlns:p14="http://schemas.microsoft.com/office/powerpoint/2010/main" val="2464534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8CDF59-E8FE-414D-9945-CB2942AE685D}" type="slidenum">
              <a:rPr lang="zh-CN" altLang="en-US" smtClean="0"/>
              <a:t>19</a:t>
            </a:fld>
            <a:endParaRPr lang="zh-CN" altLang="en-US"/>
          </a:p>
        </p:txBody>
      </p:sp>
    </p:spTree>
    <p:extLst>
      <p:ext uri="{BB962C8B-B14F-4D97-AF65-F5344CB8AC3E}">
        <p14:creationId xmlns:p14="http://schemas.microsoft.com/office/powerpoint/2010/main" val="2836739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8CDF59-E8FE-414D-9945-CB2942AE685D}" type="slidenum">
              <a:rPr lang="zh-CN" altLang="en-US" smtClean="0"/>
              <a:t>2</a:t>
            </a:fld>
            <a:endParaRPr lang="zh-CN" altLang="en-US"/>
          </a:p>
        </p:txBody>
      </p:sp>
    </p:spTree>
    <p:extLst>
      <p:ext uri="{BB962C8B-B14F-4D97-AF65-F5344CB8AC3E}">
        <p14:creationId xmlns:p14="http://schemas.microsoft.com/office/powerpoint/2010/main" val="2320530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8CDF59-E8FE-414D-9945-CB2942AE685D}" type="slidenum">
              <a:rPr lang="zh-CN" altLang="en-US" smtClean="0"/>
              <a:t>20</a:t>
            </a:fld>
            <a:endParaRPr lang="zh-CN" altLang="en-US"/>
          </a:p>
        </p:txBody>
      </p:sp>
    </p:spTree>
    <p:extLst>
      <p:ext uri="{BB962C8B-B14F-4D97-AF65-F5344CB8AC3E}">
        <p14:creationId xmlns:p14="http://schemas.microsoft.com/office/powerpoint/2010/main" val="364996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8CDF59-E8FE-414D-9945-CB2942AE685D}" type="slidenum">
              <a:rPr lang="zh-CN" altLang="en-US" smtClean="0"/>
              <a:t>21</a:t>
            </a:fld>
            <a:endParaRPr lang="zh-CN" altLang="en-US"/>
          </a:p>
        </p:txBody>
      </p:sp>
    </p:spTree>
    <p:extLst>
      <p:ext uri="{BB962C8B-B14F-4D97-AF65-F5344CB8AC3E}">
        <p14:creationId xmlns:p14="http://schemas.microsoft.com/office/powerpoint/2010/main" val="2214710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8CDF59-E8FE-414D-9945-CB2942AE685D}" type="slidenum">
              <a:rPr lang="zh-CN" altLang="en-US" smtClean="0"/>
              <a:t>3</a:t>
            </a:fld>
            <a:endParaRPr lang="zh-CN" altLang="en-US"/>
          </a:p>
        </p:txBody>
      </p:sp>
    </p:spTree>
    <p:extLst>
      <p:ext uri="{BB962C8B-B14F-4D97-AF65-F5344CB8AC3E}">
        <p14:creationId xmlns:p14="http://schemas.microsoft.com/office/powerpoint/2010/main" val="2414848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8CDF59-E8FE-414D-9945-CB2942AE685D}" type="slidenum">
              <a:rPr lang="zh-CN" altLang="en-US" smtClean="0"/>
              <a:t>4</a:t>
            </a:fld>
            <a:endParaRPr lang="zh-CN" altLang="en-US"/>
          </a:p>
        </p:txBody>
      </p:sp>
    </p:spTree>
    <p:extLst>
      <p:ext uri="{BB962C8B-B14F-4D97-AF65-F5344CB8AC3E}">
        <p14:creationId xmlns:p14="http://schemas.microsoft.com/office/powerpoint/2010/main" val="3240747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8CDF59-E8FE-414D-9945-CB2942AE685D}" type="slidenum">
              <a:rPr lang="zh-CN" altLang="en-US" smtClean="0"/>
              <a:t>5</a:t>
            </a:fld>
            <a:endParaRPr lang="zh-CN" altLang="en-US"/>
          </a:p>
        </p:txBody>
      </p:sp>
    </p:spTree>
    <p:extLst>
      <p:ext uri="{BB962C8B-B14F-4D97-AF65-F5344CB8AC3E}">
        <p14:creationId xmlns:p14="http://schemas.microsoft.com/office/powerpoint/2010/main" val="2104140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8CDF59-E8FE-414D-9945-CB2942AE685D}" type="slidenum">
              <a:rPr lang="zh-CN" altLang="en-US" smtClean="0"/>
              <a:t>6</a:t>
            </a:fld>
            <a:endParaRPr lang="zh-CN" altLang="en-US"/>
          </a:p>
        </p:txBody>
      </p:sp>
      <p:pic>
        <p:nvPicPr>
          <p:cNvPr id="6" name="图片 5">
            <a:extLst>
              <a:ext uri="{FF2B5EF4-FFF2-40B4-BE49-F238E27FC236}">
                <a16:creationId xmlns:a16="http://schemas.microsoft.com/office/drawing/2014/main" id="{6E731C4A-DFE0-C6FE-9E7E-95CC0857C31E}"/>
              </a:ext>
            </a:extLst>
          </p:cNvPr>
          <p:cNvPicPr>
            <a:picLocks noChangeAspect="1"/>
          </p:cNvPicPr>
          <p:nvPr/>
        </p:nvPicPr>
        <p:blipFill>
          <a:blip r:embed="rId3"/>
          <a:stretch>
            <a:fillRect/>
          </a:stretch>
        </p:blipFill>
        <p:spPr>
          <a:xfrm>
            <a:off x="444346" y="7006041"/>
            <a:ext cx="5969307" cy="1587582"/>
          </a:xfrm>
          <a:prstGeom prst="rect">
            <a:avLst/>
          </a:prstGeom>
        </p:spPr>
      </p:pic>
    </p:spTree>
    <p:extLst>
      <p:ext uri="{BB962C8B-B14F-4D97-AF65-F5344CB8AC3E}">
        <p14:creationId xmlns:p14="http://schemas.microsoft.com/office/powerpoint/2010/main" val="450135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8CDF59-E8FE-414D-9945-CB2942AE685D}" type="slidenum">
              <a:rPr lang="zh-CN" altLang="en-US" smtClean="0"/>
              <a:t>7</a:t>
            </a:fld>
            <a:endParaRPr lang="zh-CN" altLang="en-US"/>
          </a:p>
        </p:txBody>
      </p:sp>
    </p:spTree>
    <p:extLst>
      <p:ext uri="{BB962C8B-B14F-4D97-AF65-F5344CB8AC3E}">
        <p14:creationId xmlns:p14="http://schemas.microsoft.com/office/powerpoint/2010/main" val="3431765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8CDF59-E8FE-414D-9945-CB2942AE685D}" type="slidenum">
              <a:rPr lang="zh-CN" altLang="en-US" smtClean="0"/>
              <a:t>8</a:t>
            </a:fld>
            <a:endParaRPr lang="zh-CN" altLang="en-US"/>
          </a:p>
        </p:txBody>
      </p:sp>
    </p:spTree>
    <p:extLst>
      <p:ext uri="{BB962C8B-B14F-4D97-AF65-F5344CB8AC3E}">
        <p14:creationId xmlns:p14="http://schemas.microsoft.com/office/powerpoint/2010/main" val="2026120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8CDF59-E8FE-414D-9945-CB2942AE685D}" type="slidenum">
              <a:rPr lang="zh-CN" altLang="en-US" smtClean="0"/>
              <a:t>9</a:t>
            </a:fld>
            <a:endParaRPr lang="zh-CN" altLang="en-US"/>
          </a:p>
        </p:txBody>
      </p:sp>
    </p:spTree>
    <p:extLst>
      <p:ext uri="{BB962C8B-B14F-4D97-AF65-F5344CB8AC3E}">
        <p14:creationId xmlns:p14="http://schemas.microsoft.com/office/powerpoint/2010/main" val="11161407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5E7FC6B-0E33-74CC-6D21-AC780B7E317D}"/>
              </a:ext>
            </a:extLst>
          </p:cNvPr>
          <p:cNvSpPr>
            <a:spLocks noGrp="1"/>
          </p:cNvSpPr>
          <p:nvPr>
            <p:ph type="dt" sz="half" idx="10"/>
          </p:nvPr>
        </p:nvSpPr>
        <p:spPr/>
        <p:txBody>
          <a:bodyPr/>
          <a:lstStyle/>
          <a:p>
            <a:fld id="{29928E7E-A9EF-4555-A44B-0ECCB31C2F0C}" type="datetimeFigureOut">
              <a:rPr lang="zh-CN" altLang="en-US" smtClean="0"/>
              <a:t>2024/4/22</a:t>
            </a:fld>
            <a:endParaRPr lang="zh-CN" altLang="en-US"/>
          </a:p>
        </p:txBody>
      </p:sp>
      <p:sp>
        <p:nvSpPr>
          <p:cNvPr id="3" name="页脚占位符 2">
            <a:extLst>
              <a:ext uri="{FF2B5EF4-FFF2-40B4-BE49-F238E27FC236}">
                <a16:creationId xmlns:a16="http://schemas.microsoft.com/office/drawing/2014/main" id="{DA6DBB32-568C-F7D1-22FD-AED38FE1CA3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8803474-B939-3806-88B3-C95A7D3F436F}"/>
              </a:ext>
            </a:extLst>
          </p:cNvPr>
          <p:cNvSpPr>
            <a:spLocks noGrp="1"/>
          </p:cNvSpPr>
          <p:nvPr>
            <p:ph type="sldNum" sz="quarter" idx="12"/>
          </p:nvPr>
        </p:nvSpPr>
        <p:spPr/>
        <p:txBody>
          <a:bodyPr/>
          <a:lstStyle/>
          <a:p>
            <a:fld id="{CD920C8C-A64A-4970-AC83-3B57E864BF7D}" type="slidenum">
              <a:rPr lang="zh-CN" altLang="en-US" smtClean="0"/>
              <a:t>‹#›</a:t>
            </a:fld>
            <a:endParaRPr lang="zh-CN" altLang="en-US"/>
          </a:p>
        </p:txBody>
      </p:sp>
      <p:pic>
        <p:nvPicPr>
          <p:cNvPr id="3943" name="图片 3942">
            <a:extLst>
              <a:ext uri="{FF2B5EF4-FFF2-40B4-BE49-F238E27FC236}">
                <a16:creationId xmlns:a16="http://schemas.microsoft.com/office/drawing/2014/main" id="{E3153DB9-3E75-DEF3-6911-3C4AACF5C58D}"/>
              </a:ext>
            </a:extLst>
          </p:cNvPr>
          <p:cNvPicPr>
            <a:picLocks noChangeAspect="1"/>
          </p:cNvPicPr>
          <p:nvPr userDrawn="1"/>
        </p:nvPicPr>
        <p:blipFill>
          <a:blip r:embed="rId2" cstate="email">
            <a:duotone>
              <a:schemeClr val="accent6">
                <a:shade val="45000"/>
                <a:satMod val="135000"/>
              </a:schemeClr>
              <a:prstClr val="white"/>
            </a:duotone>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5870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内容页 www.51pptmoban.com">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5E7FC6B-0E33-74CC-6D21-AC780B7E317D}"/>
              </a:ext>
            </a:extLst>
          </p:cNvPr>
          <p:cNvSpPr>
            <a:spLocks noGrp="1"/>
          </p:cNvSpPr>
          <p:nvPr>
            <p:ph type="dt" sz="half" idx="10"/>
          </p:nvPr>
        </p:nvSpPr>
        <p:spPr/>
        <p:txBody>
          <a:bodyPr/>
          <a:lstStyle/>
          <a:p>
            <a:fld id="{29928E7E-A9EF-4555-A44B-0ECCB31C2F0C}" type="datetimeFigureOut">
              <a:rPr lang="zh-CN" altLang="en-US" smtClean="0"/>
              <a:t>2024/4/22</a:t>
            </a:fld>
            <a:endParaRPr lang="zh-CN" altLang="en-US"/>
          </a:p>
        </p:txBody>
      </p:sp>
      <p:sp>
        <p:nvSpPr>
          <p:cNvPr id="3" name="页脚占位符 2">
            <a:extLst>
              <a:ext uri="{FF2B5EF4-FFF2-40B4-BE49-F238E27FC236}">
                <a16:creationId xmlns:a16="http://schemas.microsoft.com/office/drawing/2014/main" id="{DA6DBB32-568C-F7D1-22FD-AED38FE1CA3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8803474-B939-3806-88B3-C95A7D3F436F}"/>
              </a:ext>
            </a:extLst>
          </p:cNvPr>
          <p:cNvSpPr>
            <a:spLocks noGrp="1"/>
          </p:cNvSpPr>
          <p:nvPr>
            <p:ph type="sldNum" sz="quarter" idx="12"/>
          </p:nvPr>
        </p:nvSpPr>
        <p:spPr/>
        <p:txBody>
          <a:bodyPr/>
          <a:lstStyle/>
          <a:p>
            <a:fld id="{CD920C8C-A64A-4970-AC83-3B57E864BF7D}" type="slidenum">
              <a:rPr lang="zh-CN" altLang="en-US" smtClean="0"/>
              <a:t>‹#›</a:t>
            </a:fld>
            <a:endParaRPr lang="zh-CN" altLang="en-US"/>
          </a:p>
        </p:txBody>
      </p:sp>
      <p:pic>
        <p:nvPicPr>
          <p:cNvPr id="3943" name="图片 3942">
            <a:extLst>
              <a:ext uri="{FF2B5EF4-FFF2-40B4-BE49-F238E27FC236}">
                <a16:creationId xmlns:a16="http://schemas.microsoft.com/office/drawing/2014/main" id="{E3153DB9-3E75-DEF3-6911-3C4AACF5C58D}"/>
              </a:ext>
            </a:extLst>
          </p:cNvPr>
          <p:cNvPicPr>
            <a:picLocks noChangeAspect="1"/>
          </p:cNvPicPr>
          <p:nvPr userDrawn="1"/>
        </p:nvPicPr>
        <p:blipFill>
          <a:blip r:embed="rId2" cstate="email">
            <a:duotone>
              <a:schemeClr val="accent6">
                <a:shade val="45000"/>
                <a:satMod val="135000"/>
              </a:schemeClr>
              <a:prstClr val="white"/>
            </a:duotone>
            <a:alphaModFix amt="3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921" name="矩形: 圆角 3920">
            <a:extLst>
              <a:ext uri="{FF2B5EF4-FFF2-40B4-BE49-F238E27FC236}">
                <a16:creationId xmlns:a16="http://schemas.microsoft.com/office/drawing/2014/main" id="{002ABE63-AADC-8A85-E511-E91F35408EE3}"/>
              </a:ext>
            </a:extLst>
          </p:cNvPr>
          <p:cNvSpPr/>
          <p:nvPr userDrawn="1"/>
        </p:nvSpPr>
        <p:spPr>
          <a:xfrm>
            <a:off x="0" y="0"/>
            <a:ext cx="12192000" cy="747682"/>
          </a:xfrm>
          <a:prstGeom prst="roundRect">
            <a:avLst>
              <a:gd name="adj" fmla="val 0"/>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0313219-BD9D-42CB-D3D1-870E4009D2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4361184" cy="1331519"/>
          </a:xfrm>
          <a:custGeom>
            <a:avLst/>
            <a:gdLst>
              <a:gd name="connsiteX0" fmla="*/ 0 w 4361184"/>
              <a:gd name="connsiteY0" fmla="*/ 0 h 1331519"/>
              <a:gd name="connsiteX1" fmla="*/ 4361184 w 4361184"/>
              <a:gd name="connsiteY1" fmla="*/ 0 h 1331519"/>
              <a:gd name="connsiteX2" fmla="*/ 4361184 w 4361184"/>
              <a:gd name="connsiteY2" fmla="*/ 1331519 h 1331519"/>
              <a:gd name="connsiteX3" fmla="*/ 0 w 4361184"/>
              <a:gd name="connsiteY3" fmla="*/ 1331519 h 1331519"/>
            </a:gdLst>
            <a:ahLst/>
            <a:cxnLst>
              <a:cxn ang="0">
                <a:pos x="connsiteX0" y="connsiteY0"/>
              </a:cxn>
              <a:cxn ang="0">
                <a:pos x="connsiteX1" y="connsiteY1"/>
              </a:cxn>
              <a:cxn ang="0">
                <a:pos x="connsiteX2" y="connsiteY2"/>
              </a:cxn>
              <a:cxn ang="0">
                <a:pos x="connsiteX3" y="connsiteY3"/>
              </a:cxn>
            </a:cxnLst>
            <a:rect l="l" t="t" r="r" b="b"/>
            <a:pathLst>
              <a:path w="4361184" h="1331519">
                <a:moveTo>
                  <a:pt x="0" y="0"/>
                </a:moveTo>
                <a:lnTo>
                  <a:pt x="4361184" y="0"/>
                </a:lnTo>
                <a:lnTo>
                  <a:pt x="4361184" y="1331519"/>
                </a:lnTo>
                <a:lnTo>
                  <a:pt x="0" y="1331519"/>
                </a:lnTo>
                <a:close/>
              </a:path>
            </a:pathLst>
          </a:custGeom>
        </p:spPr>
      </p:pic>
      <p:pic>
        <p:nvPicPr>
          <p:cNvPr id="7" name="图片 6">
            <a:extLst>
              <a:ext uri="{FF2B5EF4-FFF2-40B4-BE49-F238E27FC236}">
                <a16:creationId xmlns:a16="http://schemas.microsoft.com/office/drawing/2014/main" id="{75097F69-ECDE-D908-8D68-3F0E33FEAD13}"/>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8752114" y="0"/>
            <a:ext cx="3439886" cy="1331519"/>
          </a:xfrm>
          <a:custGeom>
            <a:avLst/>
            <a:gdLst>
              <a:gd name="connsiteX0" fmla="*/ 0 w 4361184"/>
              <a:gd name="connsiteY0" fmla="*/ 0 h 1331519"/>
              <a:gd name="connsiteX1" fmla="*/ 4361184 w 4361184"/>
              <a:gd name="connsiteY1" fmla="*/ 0 h 1331519"/>
              <a:gd name="connsiteX2" fmla="*/ 4361184 w 4361184"/>
              <a:gd name="connsiteY2" fmla="*/ 1331519 h 1331519"/>
              <a:gd name="connsiteX3" fmla="*/ 0 w 4361184"/>
              <a:gd name="connsiteY3" fmla="*/ 1331519 h 1331519"/>
            </a:gdLst>
            <a:ahLst/>
            <a:cxnLst>
              <a:cxn ang="0">
                <a:pos x="connsiteX0" y="connsiteY0"/>
              </a:cxn>
              <a:cxn ang="0">
                <a:pos x="connsiteX1" y="connsiteY1"/>
              </a:cxn>
              <a:cxn ang="0">
                <a:pos x="connsiteX2" y="connsiteY2"/>
              </a:cxn>
              <a:cxn ang="0">
                <a:pos x="connsiteX3" y="connsiteY3"/>
              </a:cxn>
            </a:cxnLst>
            <a:rect l="l" t="t" r="r" b="b"/>
            <a:pathLst>
              <a:path w="4361184" h="1331519">
                <a:moveTo>
                  <a:pt x="0" y="0"/>
                </a:moveTo>
                <a:lnTo>
                  <a:pt x="4361184" y="0"/>
                </a:lnTo>
                <a:lnTo>
                  <a:pt x="4361184" y="1331519"/>
                </a:lnTo>
                <a:lnTo>
                  <a:pt x="0" y="1331519"/>
                </a:lnTo>
                <a:close/>
              </a:path>
            </a:pathLst>
          </a:custGeom>
        </p:spPr>
      </p:pic>
    </p:spTree>
    <p:extLst>
      <p:ext uri="{BB962C8B-B14F-4D97-AF65-F5344CB8AC3E}">
        <p14:creationId xmlns:p14="http://schemas.microsoft.com/office/powerpoint/2010/main" val="12626596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CCFD3B5-FFD3-9D82-74AD-DA96453075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D021F58-CA7E-5C04-E12C-D258456D78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840DF6-6BFE-B5CB-EEB8-B034F8780E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928E7E-A9EF-4555-A44B-0ECCB31C2F0C}" type="datetimeFigureOut">
              <a:rPr lang="zh-CN" altLang="en-US" smtClean="0"/>
              <a:t>2024/4/22</a:t>
            </a:fld>
            <a:endParaRPr lang="zh-CN" altLang="en-US"/>
          </a:p>
        </p:txBody>
      </p:sp>
      <p:sp>
        <p:nvSpPr>
          <p:cNvPr id="5" name="页脚占位符 4">
            <a:extLst>
              <a:ext uri="{FF2B5EF4-FFF2-40B4-BE49-F238E27FC236}">
                <a16:creationId xmlns:a16="http://schemas.microsoft.com/office/drawing/2014/main" id="{0B6A585F-9B8E-3CF5-B50B-EE8AAB06F8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5A6DB85-1655-5689-855B-D5C92CF983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920C8C-A64A-4970-AC83-3B57E864BF7D}" type="slidenum">
              <a:rPr lang="zh-CN" altLang="en-US" smtClean="0"/>
              <a:t>‹#›</a:t>
            </a:fld>
            <a:endParaRPr lang="zh-CN" altLang="en-US"/>
          </a:p>
        </p:txBody>
      </p:sp>
    </p:spTree>
    <p:extLst>
      <p:ext uri="{BB962C8B-B14F-4D97-AF65-F5344CB8AC3E}">
        <p14:creationId xmlns:p14="http://schemas.microsoft.com/office/powerpoint/2010/main" val="2463507035"/>
      </p:ext>
    </p:extLst>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9.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D289377C-D649-A218-9882-6639F80710B9}"/>
              </a:ext>
            </a:extLst>
          </p:cNvPr>
          <p:cNvGrpSpPr/>
          <p:nvPr/>
        </p:nvGrpSpPr>
        <p:grpSpPr>
          <a:xfrm>
            <a:off x="617488" y="311689"/>
            <a:ext cx="812440" cy="812439"/>
            <a:chOff x="4719753" y="720468"/>
            <a:chExt cx="932120" cy="932120"/>
          </a:xfrm>
        </p:grpSpPr>
        <p:sp>
          <p:nvSpPr>
            <p:cNvPr id="33" name="椭圆 32">
              <a:extLst>
                <a:ext uri="{FF2B5EF4-FFF2-40B4-BE49-F238E27FC236}">
                  <a16:creationId xmlns:a16="http://schemas.microsoft.com/office/drawing/2014/main" id="{58813C4C-3F05-F7C8-C78E-CB679E087D05}"/>
                </a:ext>
              </a:extLst>
            </p:cNvPr>
            <p:cNvSpPr/>
            <p:nvPr/>
          </p:nvSpPr>
          <p:spPr>
            <a:xfrm>
              <a:off x="4719753" y="720468"/>
              <a:ext cx="932120" cy="932120"/>
            </a:xfrm>
            <a:prstGeom prst="ellipse">
              <a:avLst/>
            </a:prstGeom>
            <a:noFill/>
            <a:ln>
              <a:solidFill>
                <a:srgbClr val="4167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等线" panose="02010600030101010101" pitchFamily="2" charset="-122"/>
                <a:ea typeface="等线" panose="02010600030101010101" pitchFamily="2" charset="-122"/>
                <a:cs typeface="+mn-ea"/>
                <a:sym typeface="+mn-lt"/>
              </a:endParaRPr>
            </a:p>
          </p:txBody>
        </p:sp>
        <p:sp>
          <p:nvSpPr>
            <p:cNvPr id="34" name="椭圆 33">
              <a:extLst>
                <a:ext uri="{FF2B5EF4-FFF2-40B4-BE49-F238E27FC236}">
                  <a16:creationId xmlns:a16="http://schemas.microsoft.com/office/drawing/2014/main" id="{898F9F26-159F-19DC-6E89-71A43700A46C}"/>
                </a:ext>
              </a:extLst>
            </p:cNvPr>
            <p:cNvSpPr/>
            <p:nvPr/>
          </p:nvSpPr>
          <p:spPr>
            <a:xfrm>
              <a:off x="4842478" y="843193"/>
              <a:ext cx="686670" cy="686670"/>
            </a:xfrm>
            <a:prstGeom prst="ellipse">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sym typeface="+mn-lt"/>
              </a:endParaRPr>
            </a:p>
          </p:txBody>
        </p:sp>
        <p:sp>
          <p:nvSpPr>
            <p:cNvPr id="35" name="school-building_46763">
              <a:extLst>
                <a:ext uri="{FF2B5EF4-FFF2-40B4-BE49-F238E27FC236}">
                  <a16:creationId xmlns:a16="http://schemas.microsoft.com/office/drawing/2014/main" id="{6C4011D8-56DE-A217-7EE6-00CC9FF48F46}"/>
                </a:ext>
              </a:extLst>
            </p:cNvPr>
            <p:cNvSpPr/>
            <p:nvPr/>
          </p:nvSpPr>
          <p:spPr>
            <a:xfrm>
              <a:off x="4944187" y="984810"/>
              <a:ext cx="483252" cy="394293"/>
            </a:xfrm>
            <a:custGeom>
              <a:avLst/>
              <a:gdLst>
                <a:gd name="connsiteX0" fmla="*/ 508188 w 609120"/>
                <a:gd name="connsiteY0" fmla="*/ 388434 h 496992"/>
                <a:gd name="connsiteX1" fmla="*/ 508188 w 609120"/>
                <a:gd name="connsiteY1" fmla="*/ 438152 h 496992"/>
                <a:gd name="connsiteX2" fmla="*/ 557983 w 609120"/>
                <a:gd name="connsiteY2" fmla="*/ 438152 h 496992"/>
                <a:gd name="connsiteX3" fmla="*/ 557983 w 609120"/>
                <a:gd name="connsiteY3" fmla="*/ 388434 h 496992"/>
                <a:gd name="connsiteX4" fmla="*/ 51136 w 609120"/>
                <a:gd name="connsiteY4" fmla="*/ 388434 h 496992"/>
                <a:gd name="connsiteX5" fmla="*/ 51136 w 609120"/>
                <a:gd name="connsiteY5" fmla="*/ 438152 h 496992"/>
                <a:gd name="connsiteX6" fmla="*/ 100931 w 609120"/>
                <a:gd name="connsiteY6" fmla="*/ 438152 h 496992"/>
                <a:gd name="connsiteX7" fmla="*/ 100931 w 609120"/>
                <a:gd name="connsiteY7" fmla="*/ 388434 h 496992"/>
                <a:gd name="connsiteX8" fmla="*/ 508188 w 609120"/>
                <a:gd name="connsiteY8" fmla="*/ 314770 h 496992"/>
                <a:gd name="connsiteX9" fmla="*/ 508188 w 609120"/>
                <a:gd name="connsiteY9" fmla="*/ 364430 h 496992"/>
                <a:gd name="connsiteX10" fmla="*/ 557983 w 609120"/>
                <a:gd name="connsiteY10" fmla="*/ 364430 h 496992"/>
                <a:gd name="connsiteX11" fmla="*/ 557983 w 609120"/>
                <a:gd name="connsiteY11" fmla="*/ 314770 h 496992"/>
                <a:gd name="connsiteX12" fmla="*/ 51136 w 609120"/>
                <a:gd name="connsiteY12" fmla="*/ 314770 h 496992"/>
                <a:gd name="connsiteX13" fmla="*/ 51136 w 609120"/>
                <a:gd name="connsiteY13" fmla="*/ 364430 h 496992"/>
                <a:gd name="connsiteX14" fmla="*/ 100931 w 609120"/>
                <a:gd name="connsiteY14" fmla="*/ 364430 h 496992"/>
                <a:gd name="connsiteX15" fmla="*/ 100931 w 609120"/>
                <a:gd name="connsiteY15" fmla="*/ 314770 h 496992"/>
                <a:gd name="connsiteX16" fmla="*/ 354456 w 609120"/>
                <a:gd name="connsiteY16" fmla="*/ 314763 h 496992"/>
                <a:gd name="connsiteX17" fmla="*/ 354456 w 609120"/>
                <a:gd name="connsiteY17" fmla="*/ 364425 h 496992"/>
                <a:gd name="connsiteX18" fmla="*/ 404189 w 609120"/>
                <a:gd name="connsiteY18" fmla="*/ 364425 h 496992"/>
                <a:gd name="connsiteX19" fmla="*/ 404189 w 609120"/>
                <a:gd name="connsiteY19" fmla="*/ 314763 h 496992"/>
                <a:gd name="connsiteX20" fmla="*/ 279770 w 609120"/>
                <a:gd name="connsiteY20" fmla="*/ 314763 h 496992"/>
                <a:gd name="connsiteX21" fmla="*/ 279770 w 609120"/>
                <a:gd name="connsiteY21" fmla="*/ 364425 h 496992"/>
                <a:gd name="connsiteX22" fmla="*/ 329561 w 609120"/>
                <a:gd name="connsiteY22" fmla="*/ 364425 h 496992"/>
                <a:gd name="connsiteX23" fmla="*/ 329561 w 609120"/>
                <a:gd name="connsiteY23" fmla="*/ 314763 h 496992"/>
                <a:gd name="connsiteX24" fmla="*/ 205085 w 609120"/>
                <a:gd name="connsiteY24" fmla="*/ 314763 h 496992"/>
                <a:gd name="connsiteX25" fmla="*/ 205085 w 609120"/>
                <a:gd name="connsiteY25" fmla="*/ 364425 h 496992"/>
                <a:gd name="connsiteX26" fmla="*/ 254875 w 609120"/>
                <a:gd name="connsiteY26" fmla="*/ 364425 h 496992"/>
                <a:gd name="connsiteX27" fmla="*/ 254875 w 609120"/>
                <a:gd name="connsiteY27" fmla="*/ 314763 h 496992"/>
                <a:gd name="connsiteX28" fmla="*/ 469471 w 609120"/>
                <a:gd name="connsiteY28" fmla="*/ 288542 h 496992"/>
                <a:gd name="connsiteX29" fmla="*/ 596700 w 609120"/>
                <a:gd name="connsiteY29" fmla="*/ 288542 h 496992"/>
                <a:gd name="connsiteX30" fmla="*/ 596700 w 609120"/>
                <a:gd name="connsiteY30" fmla="*/ 496992 h 496992"/>
                <a:gd name="connsiteX31" fmla="*/ 469471 w 609120"/>
                <a:gd name="connsiteY31" fmla="*/ 496992 h 496992"/>
                <a:gd name="connsiteX32" fmla="*/ 12419 w 609120"/>
                <a:gd name="connsiteY32" fmla="*/ 288542 h 496992"/>
                <a:gd name="connsiteX33" fmla="*/ 139648 w 609120"/>
                <a:gd name="connsiteY33" fmla="*/ 288542 h 496992"/>
                <a:gd name="connsiteX34" fmla="*/ 139648 w 609120"/>
                <a:gd name="connsiteY34" fmla="*/ 496992 h 496992"/>
                <a:gd name="connsiteX35" fmla="*/ 12419 w 609120"/>
                <a:gd name="connsiteY35" fmla="*/ 496992 h 496992"/>
                <a:gd name="connsiteX36" fmla="*/ 469471 w 609120"/>
                <a:gd name="connsiteY36" fmla="*/ 257070 h 496992"/>
                <a:gd name="connsiteX37" fmla="*/ 609120 w 609120"/>
                <a:gd name="connsiteY37" fmla="*/ 257070 h 496992"/>
                <a:gd name="connsiteX38" fmla="*/ 609120 w 609120"/>
                <a:gd name="connsiteY38" fmla="*/ 271959 h 496992"/>
                <a:gd name="connsiteX39" fmla="*/ 469471 w 609120"/>
                <a:gd name="connsiteY39" fmla="*/ 271959 h 496992"/>
                <a:gd name="connsiteX40" fmla="*/ 0 w 609120"/>
                <a:gd name="connsiteY40" fmla="*/ 257070 h 496992"/>
                <a:gd name="connsiteX41" fmla="*/ 139649 w 609120"/>
                <a:gd name="connsiteY41" fmla="*/ 257070 h 496992"/>
                <a:gd name="connsiteX42" fmla="*/ 139649 w 609120"/>
                <a:gd name="connsiteY42" fmla="*/ 271959 h 496992"/>
                <a:gd name="connsiteX43" fmla="*/ 0 w 609120"/>
                <a:gd name="connsiteY43" fmla="*/ 271959 h 496992"/>
                <a:gd name="connsiteX44" fmla="*/ 354456 w 609120"/>
                <a:gd name="connsiteY44" fmla="*/ 240183 h 496992"/>
                <a:gd name="connsiteX45" fmla="*/ 354456 w 609120"/>
                <a:gd name="connsiteY45" fmla="*/ 289903 h 496992"/>
                <a:gd name="connsiteX46" fmla="*/ 404189 w 609120"/>
                <a:gd name="connsiteY46" fmla="*/ 289903 h 496992"/>
                <a:gd name="connsiteX47" fmla="*/ 404189 w 609120"/>
                <a:gd name="connsiteY47" fmla="*/ 240183 h 496992"/>
                <a:gd name="connsiteX48" fmla="*/ 279770 w 609120"/>
                <a:gd name="connsiteY48" fmla="*/ 240183 h 496992"/>
                <a:gd name="connsiteX49" fmla="*/ 279770 w 609120"/>
                <a:gd name="connsiteY49" fmla="*/ 289903 h 496992"/>
                <a:gd name="connsiteX50" fmla="*/ 329561 w 609120"/>
                <a:gd name="connsiteY50" fmla="*/ 289903 h 496992"/>
                <a:gd name="connsiteX51" fmla="*/ 329561 w 609120"/>
                <a:gd name="connsiteY51" fmla="*/ 240183 h 496992"/>
                <a:gd name="connsiteX52" fmla="*/ 205085 w 609120"/>
                <a:gd name="connsiteY52" fmla="*/ 240183 h 496992"/>
                <a:gd name="connsiteX53" fmla="*/ 205085 w 609120"/>
                <a:gd name="connsiteY53" fmla="*/ 289903 h 496992"/>
                <a:gd name="connsiteX54" fmla="*/ 254875 w 609120"/>
                <a:gd name="connsiteY54" fmla="*/ 289903 h 496992"/>
                <a:gd name="connsiteX55" fmla="*/ 254875 w 609120"/>
                <a:gd name="connsiteY55" fmla="*/ 240183 h 496992"/>
                <a:gd name="connsiteX56" fmla="*/ 354456 w 609120"/>
                <a:gd name="connsiteY56" fmla="*/ 165603 h 496992"/>
                <a:gd name="connsiteX57" fmla="*/ 354456 w 609120"/>
                <a:gd name="connsiteY57" fmla="*/ 215323 h 496992"/>
                <a:gd name="connsiteX58" fmla="*/ 404189 w 609120"/>
                <a:gd name="connsiteY58" fmla="*/ 215323 h 496992"/>
                <a:gd name="connsiteX59" fmla="*/ 404189 w 609120"/>
                <a:gd name="connsiteY59" fmla="*/ 165603 h 496992"/>
                <a:gd name="connsiteX60" fmla="*/ 279770 w 609120"/>
                <a:gd name="connsiteY60" fmla="*/ 165603 h 496992"/>
                <a:gd name="connsiteX61" fmla="*/ 279770 w 609120"/>
                <a:gd name="connsiteY61" fmla="*/ 215323 h 496992"/>
                <a:gd name="connsiteX62" fmla="*/ 329561 w 609120"/>
                <a:gd name="connsiteY62" fmla="*/ 215323 h 496992"/>
                <a:gd name="connsiteX63" fmla="*/ 329561 w 609120"/>
                <a:gd name="connsiteY63" fmla="*/ 165603 h 496992"/>
                <a:gd name="connsiteX64" fmla="*/ 205085 w 609120"/>
                <a:gd name="connsiteY64" fmla="*/ 165603 h 496992"/>
                <a:gd name="connsiteX65" fmla="*/ 205085 w 609120"/>
                <a:gd name="connsiteY65" fmla="*/ 215323 h 496992"/>
                <a:gd name="connsiteX66" fmla="*/ 254875 w 609120"/>
                <a:gd name="connsiteY66" fmla="*/ 215323 h 496992"/>
                <a:gd name="connsiteX67" fmla="*/ 254875 w 609120"/>
                <a:gd name="connsiteY67" fmla="*/ 165603 h 496992"/>
                <a:gd name="connsiteX68" fmla="*/ 304666 w 609120"/>
                <a:gd name="connsiteY68" fmla="*/ 50313 h 496992"/>
                <a:gd name="connsiteX69" fmla="*/ 446043 w 609120"/>
                <a:gd name="connsiteY69" fmla="*/ 144792 h 496992"/>
                <a:gd name="connsiteX70" fmla="*/ 446043 w 609120"/>
                <a:gd name="connsiteY70" fmla="*/ 496992 h 496992"/>
                <a:gd name="connsiteX71" fmla="*/ 346119 w 609120"/>
                <a:gd name="connsiteY71" fmla="*/ 496992 h 496992"/>
                <a:gd name="connsiteX72" fmla="*/ 346119 w 609120"/>
                <a:gd name="connsiteY72" fmla="*/ 381018 h 496992"/>
                <a:gd name="connsiteX73" fmla="*/ 263154 w 609120"/>
                <a:gd name="connsiteY73" fmla="*/ 381018 h 496992"/>
                <a:gd name="connsiteX74" fmla="*/ 263154 w 609120"/>
                <a:gd name="connsiteY74" fmla="*/ 496992 h 496992"/>
                <a:gd name="connsiteX75" fmla="*/ 163288 w 609120"/>
                <a:gd name="connsiteY75" fmla="*/ 496992 h 496992"/>
                <a:gd name="connsiteX76" fmla="*/ 163288 w 609120"/>
                <a:gd name="connsiteY76" fmla="*/ 144792 h 496992"/>
                <a:gd name="connsiteX77" fmla="*/ 304666 w 609120"/>
                <a:gd name="connsiteY77" fmla="*/ 0 h 496992"/>
                <a:gd name="connsiteX78" fmla="*/ 501719 w 609120"/>
                <a:gd name="connsiteY78" fmla="*/ 131040 h 496992"/>
                <a:gd name="connsiteX79" fmla="*/ 455296 w 609120"/>
                <a:gd name="connsiteY79" fmla="*/ 131040 h 496992"/>
                <a:gd name="connsiteX80" fmla="*/ 309291 w 609120"/>
                <a:gd name="connsiteY80" fmla="*/ 33473 h 496992"/>
                <a:gd name="connsiteX81" fmla="*/ 300040 w 609120"/>
                <a:gd name="connsiteY81" fmla="*/ 33473 h 496992"/>
                <a:gd name="connsiteX82" fmla="*/ 154035 w 609120"/>
                <a:gd name="connsiteY82" fmla="*/ 131040 h 496992"/>
                <a:gd name="connsiteX83" fmla="*/ 107612 w 609120"/>
                <a:gd name="connsiteY83" fmla="*/ 131040 h 4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9120" h="496992">
                  <a:moveTo>
                    <a:pt x="508188" y="388434"/>
                  </a:moveTo>
                  <a:lnTo>
                    <a:pt x="508188" y="438152"/>
                  </a:lnTo>
                  <a:lnTo>
                    <a:pt x="557983" y="438152"/>
                  </a:lnTo>
                  <a:lnTo>
                    <a:pt x="557983" y="388434"/>
                  </a:lnTo>
                  <a:close/>
                  <a:moveTo>
                    <a:pt x="51136" y="388434"/>
                  </a:moveTo>
                  <a:lnTo>
                    <a:pt x="51136" y="438152"/>
                  </a:lnTo>
                  <a:lnTo>
                    <a:pt x="100931" y="438152"/>
                  </a:lnTo>
                  <a:lnTo>
                    <a:pt x="100931" y="388434"/>
                  </a:lnTo>
                  <a:close/>
                  <a:moveTo>
                    <a:pt x="508188" y="314770"/>
                  </a:moveTo>
                  <a:lnTo>
                    <a:pt x="508188" y="364430"/>
                  </a:lnTo>
                  <a:lnTo>
                    <a:pt x="557983" y="364430"/>
                  </a:lnTo>
                  <a:lnTo>
                    <a:pt x="557983" y="314770"/>
                  </a:lnTo>
                  <a:close/>
                  <a:moveTo>
                    <a:pt x="51136" y="314770"/>
                  </a:moveTo>
                  <a:lnTo>
                    <a:pt x="51136" y="364430"/>
                  </a:lnTo>
                  <a:lnTo>
                    <a:pt x="100931" y="364430"/>
                  </a:lnTo>
                  <a:lnTo>
                    <a:pt x="100931" y="314770"/>
                  </a:lnTo>
                  <a:close/>
                  <a:moveTo>
                    <a:pt x="354456" y="314763"/>
                  </a:moveTo>
                  <a:lnTo>
                    <a:pt x="354456" y="364425"/>
                  </a:lnTo>
                  <a:lnTo>
                    <a:pt x="404189" y="364425"/>
                  </a:lnTo>
                  <a:lnTo>
                    <a:pt x="404189" y="314763"/>
                  </a:lnTo>
                  <a:close/>
                  <a:moveTo>
                    <a:pt x="279770" y="314763"/>
                  </a:moveTo>
                  <a:lnTo>
                    <a:pt x="279770" y="364425"/>
                  </a:lnTo>
                  <a:lnTo>
                    <a:pt x="329561" y="364425"/>
                  </a:lnTo>
                  <a:lnTo>
                    <a:pt x="329561" y="314763"/>
                  </a:lnTo>
                  <a:close/>
                  <a:moveTo>
                    <a:pt x="205085" y="314763"/>
                  </a:moveTo>
                  <a:lnTo>
                    <a:pt x="205085" y="364425"/>
                  </a:lnTo>
                  <a:lnTo>
                    <a:pt x="254875" y="364425"/>
                  </a:lnTo>
                  <a:lnTo>
                    <a:pt x="254875" y="314763"/>
                  </a:lnTo>
                  <a:close/>
                  <a:moveTo>
                    <a:pt x="469471" y="288542"/>
                  </a:moveTo>
                  <a:lnTo>
                    <a:pt x="596700" y="288542"/>
                  </a:lnTo>
                  <a:lnTo>
                    <a:pt x="596700" y="496992"/>
                  </a:lnTo>
                  <a:lnTo>
                    <a:pt x="469471" y="496992"/>
                  </a:lnTo>
                  <a:close/>
                  <a:moveTo>
                    <a:pt x="12419" y="288542"/>
                  </a:moveTo>
                  <a:lnTo>
                    <a:pt x="139648" y="288542"/>
                  </a:lnTo>
                  <a:lnTo>
                    <a:pt x="139648" y="496992"/>
                  </a:lnTo>
                  <a:lnTo>
                    <a:pt x="12419" y="496992"/>
                  </a:lnTo>
                  <a:close/>
                  <a:moveTo>
                    <a:pt x="469471" y="257070"/>
                  </a:moveTo>
                  <a:lnTo>
                    <a:pt x="609120" y="257070"/>
                  </a:lnTo>
                  <a:lnTo>
                    <a:pt x="609120" y="271959"/>
                  </a:lnTo>
                  <a:lnTo>
                    <a:pt x="469471" y="271959"/>
                  </a:lnTo>
                  <a:close/>
                  <a:moveTo>
                    <a:pt x="0" y="257070"/>
                  </a:moveTo>
                  <a:lnTo>
                    <a:pt x="139649" y="257070"/>
                  </a:lnTo>
                  <a:lnTo>
                    <a:pt x="139649" y="271959"/>
                  </a:lnTo>
                  <a:lnTo>
                    <a:pt x="0" y="271959"/>
                  </a:lnTo>
                  <a:close/>
                  <a:moveTo>
                    <a:pt x="354456" y="240183"/>
                  </a:moveTo>
                  <a:lnTo>
                    <a:pt x="354456" y="289903"/>
                  </a:lnTo>
                  <a:lnTo>
                    <a:pt x="404189" y="289903"/>
                  </a:lnTo>
                  <a:lnTo>
                    <a:pt x="404189" y="240183"/>
                  </a:lnTo>
                  <a:close/>
                  <a:moveTo>
                    <a:pt x="279770" y="240183"/>
                  </a:moveTo>
                  <a:lnTo>
                    <a:pt x="279770" y="289903"/>
                  </a:lnTo>
                  <a:lnTo>
                    <a:pt x="329561" y="289903"/>
                  </a:lnTo>
                  <a:lnTo>
                    <a:pt x="329561" y="240183"/>
                  </a:lnTo>
                  <a:close/>
                  <a:moveTo>
                    <a:pt x="205085" y="240183"/>
                  </a:moveTo>
                  <a:lnTo>
                    <a:pt x="205085" y="289903"/>
                  </a:lnTo>
                  <a:lnTo>
                    <a:pt x="254875" y="289903"/>
                  </a:lnTo>
                  <a:lnTo>
                    <a:pt x="254875" y="240183"/>
                  </a:lnTo>
                  <a:close/>
                  <a:moveTo>
                    <a:pt x="354456" y="165603"/>
                  </a:moveTo>
                  <a:lnTo>
                    <a:pt x="354456" y="215323"/>
                  </a:lnTo>
                  <a:lnTo>
                    <a:pt x="404189" y="215323"/>
                  </a:lnTo>
                  <a:lnTo>
                    <a:pt x="404189" y="165603"/>
                  </a:lnTo>
                  <a:close/>
                  <a:moveTo>
                    <a:pt x="279770" y="165603"/>
                  </a:moveTo>
                  <a:lnTo>
                    <a:pt x="279770" y="215323"/>
                  </a:lnTo>
                  <a:lnTo>
                    <a:pt x="329561" y="215323"/>
                  </a:lnTo>
                  <a:lnTo>
                    <a:pt x="329561" y="165603"/>
                  </a:lnTo>
                  <a:close/>
                  <a:moveTo>
                    <a:pt x="205085" y="165603"/>
                  </a:moveTo>
                  <a:lnTo>
                    <a:pt x="205085" y="215323"/>
                  </a:lnTo>
                  <a:lnTo>
                    <a:pt x="254875" y="215323"/>
                  </a:lnTo>
                  <a:lnTo>
                    <a:pt x="254875" y="165603"/>
                  </a:lnTo>
                  <a:close/>
                  <a:moveTo>
                    <a:pt x="304666" y="50313"/>
                  </a:moveTo>
                  <a:lnTo>
                    <a:pt x="446043" y="144792"/>
                  </a:lnTo>
                  <a:lnTo>
                    <a:pt x="446043" y="496992"/>
                  </a:lnTo>
                  <a:lnTo>
                    <a:pt x="346119" y="496992"/>
                  </a:lnTo>
                  <a:lnTo>
                    <a:pt x="346119" y="381018"/>
                  </a:lnTo>
                  <a:lnTo>
                    <a:pt x="263154" y="381018"/>
                  </a:lnTo>
                  <a:lnTo>
                    <a:pt x="263154" y="496992"/>
                  </a:lnTo>
                  <a:lnTo>
                    <a:pt x="163288" y="496992"/>
                  </a:lnTo>
                  <a:lnTo>
                    <a:pt x="163288" y="144792"/>
                  </a:lnTo>
                  <a:close/>
                  <a:moveTo>
                    <a:pt x="304666" y="0"/>
                  </a:moveTo>
                  <a:lnTo>
                    <a:pt x="501719" y="131040"/>
                  </a:lnTo>
                  <a:lnTo>
                    <a:pt x="455296" y="131040"/>
                  </a:lnTo>
                  <a:lnTo>
                    <a:pt x="309291" y="33473"/>
                  </a:lnTo>
                  <a:lnTo>
                    <a:pt x="300040" y="33473"/>
                  </a:lnTo>
                  <a:lnTo>
                    <a:pt x="154035" y="131040"/>
                  </a:lnTo>
                  <a:lnTo>
                    <a:pt x="107612" y="1310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等线" panose="02010600030101010101" pitchFamily="2" charset="-122"/>
                <a:ea typeface="等线" panose="02010600030101010101" pitchFamily="2" charset="-122"/>
                <a:cs typeface="+mn-ea"/>
                <a:sym typeface="+mn-lt"/>
              </a:endParaRPr>
            </a:p>
          </p:txBody>
        </p:sp>
      </p:grpSp>
      <p:sp>
        <p:nvSpPr>
          <p:cNvPr id="881" name="任意多边形: 形状 880">
            <a:extLst>
              <a:ext uri="{FF2B5EF4-FFF2-40B4-BE49-F238E27FC236}">
                <a16:creationId xmlns:a16="http://schemas.microsoft.com/office/drawing/2014/main" id="{F1E215A7-AB5D-B158-719D-479DFF29C918}"/>
              </a:ext>
            </a:extLst>
          </p:cNvPr>
          <p:cNvSpPr/>
          <p:nvPr/>
        </p:nvSpPr>
        <p:spPr>
          <a:xfrm rot="5400000">
            <a:off x="3680981" y="-25801"/>
            <a:ext cx="4831918" cy="6856120"/>
          </a:xfrm>
          <a:custGeom>
            <a:avLst/>
            <a:gdLst>
              <a:gd name="connsiteX0" fmla="*/ 0 w 4831918"/>
              <a:gd name="connsiteY0" fmla="*/ 0 h 6856120"/>
              <a:gd name="connsiteX1" fmla="*/ 4831919 w 4831918"/>
              <a:gd name="connsiteY1" fmla="*/ 0 h 6856120"/>
              <a:gd name="connsiteX2" fmla="*/ 4831919 w 4831918"/>
              <a:gd name="connsiteY2" fmla="*/ 6856121 h 6856120"/>
              <a:gd name="connsiteX3" fmla="*/ 0 w 4831918"/>
              <a:gd name="connsiteY3" fmla="*/ 6856121 h 6856120"/>
            </a:gdLst>
            <a:ahLst/>
            <a:cxnLst>
              <a:cxn ang="0">
                <a:pos x="connsiteX0" y="connsiteY0"/>
              </a:cxn>
              <a:cxn ang="0">
                <a:pos x="connsiteX1" y="connsiteY1"/>
              </a:cxn>
              <a:cxn ang="0">
                <a:pos x="connsiteX2" y="connsiteY2"/>
              </a:cxn>
              <a:cxn ang="0">
                <a:pos x="connsiteX3" y="connsiteY3"/>
              </a:cxn>
            </a:cxnLst>
            <a:rect l="l" t="t" r="r" b="b"/>
            <a:pathLst>
              <a:path w="4831918" h="6856120">
                <a:moveTo>
                  <a:pt x="0" y="0"/>
                </a:moveTo>
                <a:lnTo>
                  <a:pt x="4831919" y="0"/>
                </a:lnTo>
                <a:lnTo>
                  <a:pt x="4831919" y="6856121"/>
                </a:lnTo>
                <a:lnTo>
                  <a:pt x="0" y="6856121"/>
                </a:lnTo>
                <a:close/>
              </a:path>
            </a:pathLst>
          </a:custGeom>
          <a:noFill/>
          <a:ln w="2761" cap="flat">
            <a:noFill/>
            <a:prstDash val="solid"/>
            <a:round/>
          </a:ln>
        </p:spPr>
        <p:txBody>
          <a:bodyPr rtlCol="0" anchor="ctr"/>
          <a:lstStyle/>
          <a:p>
            <a:endParaRPr lang="zh-CN" altLang="en-US">
              <a:latin typeface="等线" panose="02010600030101010101" pitchFamily="2" charset="-122"/>
              <a:ea typeface="等线" panose="02010600030101010101" pitchFamily="2" charset="-122"/>
            </a:endParaRPr>
          </a:p>
        </p:txBody>
      </p:sp>
      <p:grpSp>
        <p:nvGrpSpPr>
          <p:cNvPr id="3959" name="组合 3958">
            <a:extLst>
              <a:ext uri="{FF2B5EF4-FFF2-40B4-BE49-F238E27FC236}">
                <a16:creationId xmlns:a16="http://schemas.microsoft.com/office/drawing/2014/main" id="{4EF644B2-4935-F5BF-ED3F-0E3FB051DBDE}"/>
              </a:ext>
            </a:extLst>
          </p:cNvPr>
          <p:cNvGrpSpPr/>
          <p:nvPr/>
        </p:nvGrpSpPr>
        <p:grpSpPr>
          <a:xfrm>
            <a:off x="0" y="542091"/>
            <a:ext cx="12192000" cy="5518470"/>
            <a:chOff x="0" y="636877"/>
            <a:chExt cx="12192000" cy="5474484"/>
          </a:xfrm>
        </p:grpSpPr>
        <p:pic>
          <p:nvPicPr>
            <p:cNvPr id="3920" name="图片 3919">
              <a:extLst>
                <a:ext uri="{FF2B5EF4-FFF2-40B4-BE49-F238E27FC236}">
                  <a16:creationId xmlns:a16="http://schemas.microsoft.com/office/drawing/2014/main" id="{9847AAD2-94E0-C96A-BAF9-91D4D977D45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84803" y="4777898"/>
              <a:ext cx="8777092" cy="1333463"/>
            </a:xfrm>
            <a:prstGeom prst="rect">
              <a:avLst/>
            </a:prstGeom>
          </p:spPr>
        </p:pic>
        <p:sp>
          <p:nvSpPr>
            <p:cNvPr id="3921" name="矩形: 圆角 3920">
              <a:extLst>
                <a:ext uri="{FF2B5EF4-FFF2-40B4-BE49-F238E27FC236}">
                  <a16:creationId xmlns:a16="http://schemas.microsoft.com/office/drawing/2014/main" id="{002ABE63-AADC-8A85-E511-E91F35408EE3}"/>
                </a:ext>
              </a:extLst>
            </p:cNvPr>
            <p:cNvSpPr/>
            <p:nvPr/>
          </p:nvSpPr>
          <p:spPr>
            <a:xfrm>
              <a:off x="0" y="1962029"/>
              <a:ext cx="12192000" cy="2822421"/>
            </a:xfrm>
            <a:prstGeom prst="roundRect">
              <a:avLst>
                <a:gd name="adj" fmla="val 0"/>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pic>
          <p:nvPicPr>
            <p:cNvPr id="3922" name="图片 3921" descr="D:\51PPT模板网\51pptmoban.com\图片.jpg">
              <a:extLst>
                <a:ext uri="{FF2B5EF4-FFF2-40B4-BE49-F238E27FC236}">
                  <a16:creationId xmlns:a16="http://schemas.microsoft.com/office/drawing/2014/main" id="{73519073-F32C-FA7E-14CB-FA1F378FE92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2184"/>
            <a:stretch/>
          </p:blipFill>
          <p:spPr>
            <a:xfrm>
              <a:off x="1684803" y="636877"/>
              <a:ext cx="8777092" cy="1333463"/>
            </a:xfrm>
            <a:prstGeom prst="rect">
              <a:avLst/>
            </a:prstGeom>
          </p:spPr>
        </p:pic>
      </p:grpSp>
      <p:grpSp>
        <p:nvGrpSpPr>
          <p:cNvPr id="3961" name="组合 3960">
            <a:extLst>
              <a:ext uri="{FF2B5EF4-FFF2-40B4-BE49-F238E27FC236}">
                <a16:creationId xmlns:a16="http://schemas.microsoft.com/office/drawing/2014/main" id="{CA3D4ED3-E19A-CE02-8530-D134E990686B}"/>
              </a:ext>
            </a:extLst>
          </p:cNvPr>
          <p:cNvGrpSpPr/>
          <p:nvPr/>
        </p:nvGrpSpPr>
        <p:grpSpPr>
          <a:xfrm>
            <a:off x="646431" y="2836947"/>
            <a:ext cx="10899139" cy="711305"/>
            <a:chOff x="643057" y="2589213"/>
            <a:chExt cx="10899139" cy="711305"/>
          </a:xfrm>
        </p:grpSpPr>
        <p:sp>
          <p:nvSpPr>
            <p:cNvPr id="3929" name="文本框 3928">
              <a:extLst>
                <a:ext uri="{FF2B5EF4-FFF2-40B4-BE49-F238E27FC236}">
                  <a16:creationId xmlns:a16="http://schemas.microsoft.com/office/drawing/2014/main" id="{0C8AB590-2055-E7A4-BF92-BB82F3363E11}"/>
                </a:ext>
              </a:extLst>
            </p:cNvPr>
            <p:cNvSpPr txBox="1"/>
            <p:nvPr/>
          </p:nvSpPr>
          <p:spPr>
            <a:xfrm>
              <a:off x="643057" y="2589213"/>
              <a:ext cx="10899139" cy="707886"/>
            </a:xfrm>
            <a:prstGeom prst="rect">
              <a:avLst/>
            </a:prstGeom>
            <a:noFill/>
          </p:spPr>
          <p:txBody>
            <a:bodyPr wrap="none" rtlCol="0">
              <a:spAutoFit/>
            </a:bodyPr>
            <a:lstStyle/>
            <a:p>
              <a:pPr algn="ctr"/>
              <a:r>
                <a:rPr lang="en-US" altLang="zh-CN" sz="4000" b="0" i="0" u="none" strike="noStrike" baseline="0" dirty="0">
                  <a:solidFill>
                    <a:schemeClr val="bg1"/>
                  </a:solidFill>
                  <a:latin typeface="等线" panose="02010600030101010101" pitchFamily="2" charset="-122"/>
                  <a:ea typeface="等线" panose="02010600030101010101" pitchFamily="2" charset="-122"/>
                </a:rPr>
                <a:t>On Cluster Validity for the Fuzzy c-Means Model</a:t>
              </a:r>
              <a:endParaRPr lang="zh-CN" altLang="en-US" sz="4000" dirty="0">
                <a:solidFill>
                  <a:schemeClr val="bg1"/>
                </a:solidFill>
                <a:latin typeface="等线" panose="02010600030101010101" pitchFamily="2" charset="-122"/>
                <a:ea typeface="等线" panose="02010600030101010101" pitchFamily="2" charset="-122"/>
              </a:endParaRPr>
            </a:p>
          </p:txBody>
        </p:sp>
        <p:grpSp>
          <p:nvGrpSpPr>
            <p:cNvPr id="3947" name="组合 3946">
              <a:extLst>
                <a:ext uri="{FF2B5EF4-FFF2-40B4-BE49-F238E27FC236}">
                  <a16:creationId xmlns:a16="http://schemas.microsoft.com/office/drawing/2014/main" id="{BEE2BC52-AC25-F00D-620B-65272C2A3D2C}"/>
                </a:ext>
              </a:extLst>
            </p:cNvPr>
            <p:cNvGrpSpPr/>
            <p:nvPr/>
          </p:nvGrpSpPr>
          <p:grpSpPr>
            <a:xfrm>
              <a:off x="654284" y="2632984"/>
              <a:ext cx="10876684" cy="667534"/>
              <a:chOff x="622993" y="2632984"/>
              <a:chExt cx="10876684" cy="667534"/>
            </a:xfrm>
          </p:grpSpPr>
          <p:sp>
            <p:nvSpPr>
              <p:cNvPr id="3945" name="左大括号 3944">
                <a:extLst>
                  <a:ext uri="{FF2B5EF4-FFF2-40B4-BE49-F238E27FC236}">
                    <a16:creationId xmlns:a16="http://schemas.microsoft.com/office/drawing/2014/main" id="{D78781F7-B47B-BCC2-1943-ABE6A785AA5E}"/>
                  </a:ext>
                </a:extLst>
              </p:cNvPr>
              <p:cNvSpPr/>
              <p:nvPr/>
            </p:nvSpPr>
            <p:spPr>
              <a:xfrm>
                <a:off x="622993" y="2632984"/>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3946" name="左大括号 3945">
                <a:extLst>
                  <a:ext uri="{FF2B5EF4-FFF2-40B4-BE49-F238E27FC236}">
                    <a16:creationId xmlns:a16="http://schemas.microsoft.com/office/drawing/2014/main" id="{1DC0BF02-2552-A04D-243B-A173A7E10E05}"/>
                  </a:ext>
                </a:extLst>
              </p:cNvPr>
              <p:cNvSpPr/>
              <p:nvPr/>
            </p:nvSpPr>
            <p:spPr>
              <a:xfrm rot="10800000">
                <a:off x="11344229" y="2632984"/>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grpSp>
      <p:grpSp>
        <p:nvGrpSpPr>
          <p:cNvPr id="3949" name="组合 3948">
            <a:extLst>
              <a:ext uri="{FF2B5EF4-FFF2-40B4-BE49-F238E27FC236}">
                <a16:creationId xmlns:a16="http://schemas.microsoft.com/office/drawing/2014/main" id="{19D80F32-2B36-A6B0-92FD-D03CB356726C}"/>
              </a:ext>
            </a:extLst>
          </p:cNvPr>
          <p:cNvGrpSpPr/>
          <p:nvPr/>
        </p:nvGrpSpPr>
        <p:grpSpPr>
          <a:xfrm>
            <a:off x="4102515" y="6271923"/>
            <a:ext cx="4632514" cy="379241"/>
            <a:chOff x="2608890" y="5897300"/>
            <a:chExt cx="4632514" cy="379241"/>
          </a:xfrm>
        </p:grpSpPr>
        <p:grpSp>
          <p:nvGrpSpPr>
            <p:cNvPr id="3950" name="组合 3949">
              <a:extLst>
                <a:ext uri="{FF2B5EF4-FFF2-40B4-BE49-F238E27FC236}">
                  <a16:creationId xmlns:a16="http://schemas.microsoft.com/office/drawing/2014/main" id="{32A8D025-F029-68B5-57C6-4E8B14862B6E}"/>
                </a:ext>
              </a:extLst>
            </p:cNvPr>
            <p:cNvGrpSpPr/>
            <p:nvPr/>
          </p:nvGrpSpPr>
          <p:grpSpPr>
            <a:xfrm>
              <a:off x="2608890" y="5900679"/>
              <a:ext cx="2229895" cy="375862"/>
              <a:chOff x="2608890" y="5900679"/>
              <a:chExt cx="2229895" cy="375862"/>
            </a:xfrm>
          </p:grpSpPr>
          <p:sp>
            <p:nvSpPr>
              <p:cNvPr id="3957" name="文本框 3956">
                <a:extLst>
                  <a:ext uri="{FF2B5EF4-FFF2-40B4-BE49-F238E27FC236}">
                    <a16:creationId xmlns:a16="http://schemas.microsoft.com/office/drawing/2014/main" id="{1EB0175A-E82B-03DB-BB58-D592BBBC57E2}"/>
                  </a:ext>
                </a:extLst>
              </p:cNvPr>
              <p:cNvSpPr txBox="1"/>
              <p:nvPr/>
            </p:nvSpPr>
            <p:spPr>
              <a:xfrm>
                <a:off x="2811657" y="5907209"/>
                <a:ext cx="2027128" cy="369332"/>
              </a:xfrm>
              <a:prstGeom prst="rect">
                <a:avLst/>
              </a:prstGeom>
              <a:noFill/>
            </p:spPr>
            <p:txBody>
              <a:bodyPr wrap="square" rtlCol="0">
                <a:spAutoFit/>
              </a:bodyPr>
              <a:lstStyle>
                <a:defPPr>
                  <a:defRPr lang="zh-CN"/>
                </a:defPPr>
                <a:lvl1pPr>
                  <a:defRPr sz="1000" b="1">
                    <a:solidFill>
                      <a:schemeClr val="tx1">
                        <a:lumMod val="65000"/>
                        <a:lumOff val="3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defRPr>
                </a:lvl1pPr>
              </a:lstStyle>
              <a:p>
                <a:r>
                  <a:rPr lang="zh-CN" altLang="en-US" sz="1800" dirty="0">
                    <a:solidFill>
                      <a:srgbClr val="41675D"/>
                    </a:solidFill>
                    <a:latin typeface="等线" panose="02010600030101010101" pitchFamily="2" charset="-122"/>
                    <a:ea typeface="等线" panose="02010600030101010101" pitchFamily="2" charset="-122"/>
                    <a:sym typeface="+mn-lt"/>
                  </a:rPr>
                  <a:t>报告人：黄亮铭</a:t>
                </a:r>
              </a:p>
            </p:txBody>
          </p:sp>
          <p:sp>
            <p:nvSpPr>
              <p:cNvPr id="3958" name="graduate_57239">
                <a:extLst>
                  <a:ext uri="{FF2B5EF4-FFF2-40B4-BE49-F238E27FC236}">
                    <a16:creationId xmlns:a16="http://schemas.microsoft.com/office/drawing/2014/main" id="{9765EECF-066B-4B86-C57D-4F36AFFD0F45}"/>
                  </a:ext>
                </a:extLst>
              </p:cNvPr>
              <p:cNvSpPr/>
              <p:nvPr/>
            </p:nvSpPr>
            <p:spPr>
              <a:xfrm>
                <a:off x="2608890" y="5900679"/>
                <a:ext cx="211529" cy="307777"/>
              </a:xfrm>
              <a:custGeom>
                <a:avLst/>
                <a:gdLst>
                  <a:gd name="connsiteX0" fmla="*/ 142468 w 412043"/>
                  <a:gd name="connsiteY0" fmla="*/ 396851 h 599527"/>
                  <a:gd name="connsiteX1" fmla="*/ 153964 w 412043"/>
                  <a:gd name="connsiteY1" fmla="*/ 405753 h 599527"/>
                  <a:gd name="connsiteX2" fmla="*/ 144814 w 412043"/>
                  <a:gd name="connsiteY2" fmla="*/ 585910 h 599527"/>
                  <a:gd name="connsiteX3" fmla="*/ 135898 w 412043"/>
                  <a:gd name="connsiteY3" fmla="*/ 595046 h 599527"/>
                  <a:gd name="connsiteX4" fmla="*/ 15768 w 412043"/>
                  <a:gd name="connsiteY4" fmla="*/ 599498 h 599527"/>
                  <a:gd name="connsiteX5" fmla="*/ 6383 w 412043"/>
                  <a:gd name="connsiteY5" fmla="*/ 590127 h 599527"/>
                  <a:gd name="connsiteX6" fmla="*/ 142468 w 412043"/>
                  <a:gd name="connsiteY6" fmla="*/ 396851 h 599527"/>
                  <a:gd name="connsiteX7" fmla="*/ 275305 w 412043"/>
                  <a:gd name="connsiteY7" fmla="*/ 271238 h 599527"/>
                  <a:gd name="connsiteX8" fmla="*/ 222034 w 412043"/>
                  <a:gd name="connsiteY8" fmla="*/ 284828 h 599527"/>
                  <a:gd name="connsiteX9" fmla="*/ 158437 w 412043"/>
                  <a:gd name="connsiteY9" fmla="*/ 287640 h 599527"/>
                  <a:gd name="connsiteX10" fmla="*/ 99299 w 412043"/>
                  <a:gd name="connsiteY10" fmla="*/ 277096 h 599527"/>
                  <a:gd name="connsiteX11" fmla="*/ 205137 w 412043"/>
                  <a:gd name="connsiteY11" fmla="*/ 392382 h 599527"/>
                  <a:gd name="connsiteX12" fmla="*/ 312148 w 412043"/>
                  <a:gd name="connsiteY12" fmla="*/ 309432 h 599527"/>
                  <a:gd name="connsiteX13" fmla="*/ 305108 w 412043"/>
                  <a:gd name="connsiteY13" fmla="*/ 310604 h 599527"/>
                  <a:gd name="connsiteX14" fmla="*/ 275305 w 412043"/>
                  <a:gd name="connsiteY14" fmla="*/ 271238 h 599527"/>
                  <a:gd name="connsiteX15" fmla="*/ 93667 w 412043"/>
                  <a:gd name="connsiteY15" fmla="*/ 210314 h 599527"/>
                  <a:gd name="connsiteX16" fmla="*/ 93667 w 412043"/>
                  <a:gd name="connsiteY16" fmla="*/ 212892 h 599527"/>
                  <a:gd name="connsiteX17" fmla="*/ 100003 w 412043"/>
                  <a:gd name="connsiteY17" fmla="*/ 213595 h 599527"/>
                  <a:gd name="connsiteX18" fmla="*/ 93667 w 412043"/>
                  <a:gd name="connsiteY18" fmla="*/ 210314 h 599527"/>
                  <a:gd name="connsiteX19" fmla="*/ 80202 w 412043"/>
                  <a:gd name="connsiteY19" fmla="*/ 186355 h 599527"/>
                  <a:gd name="connsiteX20" fmla="*/ 89443 w 412043"/>
                  <a:gd name="connsiteY20" fmla="*/ 186413 h 599527"/>
                  <a:gd name="connsiteX21" fmla="*/ 269203 w 412043"/>
                  <a:gd name="connsiteY21" fmla="*/ 193209 h 599527"/>
                  <a:gd name="connsiteX22" fmla="*/ 279059 w 412043"/>
                  <a:gd name="connsiteY22" fmla="*/ 193209 h 599527"/>
                  <a:gd name="connsiteX23" fmla="*/ 284222 w 412043"/>
                  <a:gd name="connsiteY23" fmla="*/ 197661 h 599527"/>
                  <a:gd name="connsiteX24" fmla="*/ 288681 w 412043"/>
                  <a:gd name="connsiteY24" fmla="*/ 255304 h 599527"/>
                  <a:gd name="connsiteX25" fmla="*/ 312383 w 412043"/>
                  <a:gd name="connsiteY25" fmla="*/ 289280 h 599527"/>
                  <a:gd name="connsiteX26" fmla="*/ 314965 w 412043"/>
                  <a:gd name="connsiteY26" fmla="*/ 201175 h 599527"/>
                  <a:gd name="connsiteX27" fmla="*/ 330688 w 412043"/>
                  <a:gd name="connsiteY27" fmla="*/ 199067 h 599527"/>
                  <a:gd name="connsiteX28" fmla="*/ 260051 w 412043"/>
                  <a:gd name="connsiteY28" fmla="*/ 401287 h 599527"/>
                  <a:gd name="connsiteX29" fmla="*/ 263102 w 412043"/>
                  <a:gd name="connsiteY29" fmla="*/ 401990 h 599527"/>
                  <a:gd name="connsiteX30" fmla="*/ 401325 w 412043"/>
                  <a:gd name="connsiteY30" fmla="*/ 590150 h 599527"/>
                  <a:gd name="connsiteX31" fmla="*/ 389591 w 412043"/>
                  <a:gd name="connsiteY31" fmla="*/ 599289 h 599527"/>
                  <a:gd name="connsiteX32" fmla="*/ 262867 w 412043"/>
                  <a:gd name="connsiteY32" fmla="*/ 595071 h 599527"/>
                  <a:gd name="connsiteX33" fmla="*/ 253480 w 412043"/>
                  <a:gd name="connsiteY33" fmla="*/ 585698 h 599527"/>
                  <a:gd name="connsiteX34" fmla="*/ 247144 w 412043"/>
                  <a:gd name="connsiteY34" fmla="*/ 414643 h 599527"/>
                  <a:gd name="connsiteX35" fmla="*/ 248786 w 412043"/>
                  <a:gd name="connsiteY35" fmla="*/ 410660 h 599527"/>
                  <a:gd name="connsiteX36" fmla="*/ 251603 w 412043"/>
                  <a:gd name="connsiteY36" fmla="*/ 404802 h 599527"/>
                  <a:gd name="connsiteX37" fmla="*/ 205137 w 412043"/>
                  <a:gd name="connsiteY37" fmla="*/ 410894 h 599527"/>
                  <a:gd name="connsiteX38" fmla="*/ 75362 w 412043"/>
                  <a:gd name="connsiteY38" fmla="*/ 194380 h 599527"/>
                  <a:gd name="connsiteX39" fmla="*/ 80202 w 412043"/>
                  <a:gd name="connsiteY39" fmla="*/ 186355 h 599527"/>
                  <a:gd name="connsiteX40" fmla="*/ 204675 w 412043"/>
                  <a:gd name="connsiteY40" fmla="*/ 1071 h 599527"/>
                  <a:gd name="connsiteX41" fmla="*/ 297143 w 412043"/>
                  <a:gd name="connsiteY41" fmla="*/ 36212 h 599527"/>
                  <a:gd name="connsiteX42" fmla="*/ 407917 w 412043"/>
                  <a:gd name="connsiteY42" fmla="*/ 88689 h 599527"/>
                  <a:gd name="connsiteX43" fmla="*/ 405335 w 412043"/>
                  <a:gd name="connsiteY43" fmla="*/ 105790 h 599527"/>
                  <a:gd name="connsiteX44" fmla="*/ 367785 w 412043"/>
                  <a:gd name="connsiteY44" fmla="*/ 126172 h 599527"/>
                  <a:gd name="connsiteX45" fmla="*/ 313102 w 412043"/>
                  <a:gd name="connsiteY45" fmla="*/ 136948 h 599527"/>
                  <a:gd name="connsiteX46" fmla="*/ 200216 w 412043"/>
                  <a:gd name="connsiteY46" fmla="*/ 93608 h 599527"/>
                  <a:gd name="connsiteX47" fmla="*/ 282123 w 412043"/>
                  <a:gd name="connsiteY47" fmla="*/ 147256 h 599527"/>
                  <a:gd name="connsiteX48" fmla="*/ 285643 w 412043"/>
                  <a:gd name="connsiteY48" fmla="*/ 153347 h 599527"/>
                  <a:gd name="connsiteX49" fmla="*/ 285174 w 412043"/>
                  <a:gd name="connsiteY49" fmla="*/ 165530 h 599527"/>
                  <a:gd name="connsiteX50" fmla="*/ 172757 w 412043"/>
                  <a:gd name="connsiteY50" fmla="*/ 198328 h 599527"/>
                  <a:gd name="connsiteX51" fmla="*/ 8474 w 412043"/>
                  <a:gd name="connsiteY51" fmla="*/ 110242 h 599527"/>
                  <a:gd name="connsiteX52" fmla="*/ 3310 w 412043"/>
                  <a:gd name="connsiteY52" fmla="*/ 97122 h 599527"/>
                  <a:gd name="connsiteX53" fmla="*/ 113146 w 412043"/>
                  <a:gd name="connsiteY53" fmla="*/ 45114 h 599527"/>
                  <a:gd name="connsiteX54" fmla="*/ 204675 w 412043"/>
                  <a:gd name="connsiteY54" fmla="*/ 1071 h 59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12043" h="599527">
                    <a:moveTo>
                      <a:pt x="142468" y="396851"/>
                    </a:moveTo>
                    <a:cubicBezTo>
                      <a:pt x="148333" y="395679"/>
                      <a:pt x="153730" y="399662"/>
                      <a:pt x="153964" y="405753"/>
                    </a:cubicBezTo>
                    <a:cubicBezTo>
                      <a:pt x="156545" y="464556"/>
                      <a:pt x="165461" y="529215"/>
                      <a:pt x="144814" y="585910"/>
                    </a:cubicBezTo>
                    <a:cubicBezTo>
                      <a:pt x="145048" y="590595"/>
                      <a:pt x="142233" y="595515"/>
                      <a:pt x="135898" y="595046"/>
                    </a:cubicBezTo>
                    <a:cubicBezTo>
                      <a:pt x="95776" y="591532"/>
                      <a:pt x="55889" y="595046"/>
                      <a:pt x="15768" y="599498"/>
                    </a:cubicBezTo>
                    <a:cubicBezTo>
                      <a:pt x="10606" y="599966"/>
                      <a:pt x="6383" y="594812"/>
                      <a:pt x="6383" y="590127"/>
                    </a:cubicBezTo>
                    <a:cubicBezTo>
                      <a:pt x="5913" y="512348"/>
                      <a:pt x="62224" y="414655"/>
                      <a:pt x="142468" y="396851"/>
                    </a:cubicBezTo>
                    <a:close/>
                    <a:moveTo>
                      <a:pt x="275305" y="271238"/>
                    </a:moveTo>
                    <a:cubicBezTo>
                      <a:pt x="260285" y="280845"/>
                      <a:pt x="239165" y="282251"/>
                      <a:pt x="222034" y="284828"/>
                    </a:cubicBezTo>
                    <a:cubicBezTo>
                      <a:pt x="201148" y="287875"/>
                      <a:pt x="179557" y="289280"/>
                      <a:pt x="158437" y="287640"/>
                    </a:cubicBezTo>
                    <a:cubicBezTo>
                      <a:pt x="143887" y="286469"/>
                      <a:pt x="116899" y="285531"/>
                      <a:pt x="99299" y="277096"/>
                    </a:cubicBezTo>
                    <a:cubicBezTo>
                      <a:pt x="110329" y="336145"/>
                      <a:pt x="139663" y="391679"/>
                      <a:pt x="205137" y="392382"/>
                    </a:cubicBezTo>
                    <a:cubicBezTo>
                      <a:pt x="262163" y="392851"/>
                      <a:pt x="296895" y="356062"/>
                      <a:pt x="312148" y="309432"/>
                    </a:cubicBezTo>
                    <a:cubicBezTo>
                      <a:pt x="310036" y="310135"/>
                      <a:pt x="307690" y="310604"/>
                      <a:pt x="305108" y="310604"/>
                    </a:cubicBezTo>
                    <a:cubicBezTo>
                      <a:pt x="287977" y="310604"/>
                      <a:pt x="279294" y="293030"/>
                      <a:pt x="275305" y="271238"/>
                    </a:cubicBezTo>
                    <a:close/>
                    <a:moveTo>
                      <a:pt x="93667" y="210314"/>
                    </a:moveTo>
                    <a:cubicBezTo>
                      <a:pt x="93667" y="211251"/>
                      <a:pt x="93667" y="212189"/>
                      <a:pt x="93667" y="212892"/>
                    </a:cubicBezTo>
                    <a:cubicBezTo>
                      <a:pt x="95779" y="213126"/>
                      <a:pt x="97891" y="213360"/>
                      <a:pt x="100003" y="213595"/>
                    </a:cubicBezTo>
                    <a:cubicBezTo>
                      <a:pt x="97891" y="212423"/>
                      <a:pt x="95779" y="211486"/>
                      <a:pt x="93667" y="210314"/>
                    </a:cubicBezTo>
                    <a:close/>
                    <a:moveTo>
                      <a:pt x="80202" y="186355"/>
                    </a:moveTo>
                    <a:cubicBezTo>
                      <a:pt x="82872" y="184714"/>
                      <a:pt x="86275" y="184422"/>
                      <a:pt x="89443" y="186413"/>
                    </a:cubicBezTo>
                    <a:cubicBezTo>
                      <a:pt x="144356" y="220156"/>
                      <a:pt x="213820" y="232340"/>
                      <a:pt x="269203" y="193209"/>
                    </a:cubicBezTo>
                    <a:cubicBezTo>
                      <a:pt x="272958" y="190397"/>
                      <a:pt x="276713" y="191100"/>
                      <a:pt x="279059" y="193209"/>
                    </a:cubicBezTo>
                    <a:cubicBezTo>
                      <a:pt x="281641" y="192271"/>
                      <a:pt x="284692" y="194380"/>
                      <a:pt x="284222" y="197661"/>
                    </a:cubicBezTo>
                    <a:cubicBezTo>
                      <a:pt x="281876" y="216172"/>
                      <a:pt x="285630" y="237261"/>
                      <a:pt x="288681" y="255304"/>
                    </a:cubicBezTo>
                    <a:cubicBezTo>
                      <a:pt x="289620" y="261162"/>
                      <a:pt x="304404" y="314587"/>
                      <a:pt x="312383" y="289280"/>
                    </a:cubicBezTo>
                    <a:cubicBezTo>
                      <a:pt x="321301" y="261162"/>
                      <a:pt x="315434" y="229997"/>
                      <a:pt x="314965" y="201175"/>
                    </a:cubicBezTo>
                    <a:cubicBezTo>
                      <a:pt x="314730" y="192037"/>
                      <a:pt x="328341" y="190397"/>
                      <a:pt x="330688" y="199067"/>
                    </a:cubicBezTo>
                    <a:cubicBezTo>
                      <a:pt x="349227" y="270300"/>
                      <a:pt x="328576" y="369887"/>
                      <a:pt x="260051" y="401287"/>
                    </a:cubicBezTo>
                    <a:cubicBezTo>
                      <a:pt x="261224" y="401287"/>
                      <a:pt x="262163" y="401521"/>
                      <a:pt x="263102" y="401990"/>
                    </a:cubicBezTo>
                    <a:cubicBezTo>
                      <a:pt x="332330" y="431983"/>
                      <a:pt x="406018" y="510481"/>
                      <a:pt x="401325" y="590150"/>
                    </a:cubicBezTo>
                    <a:cubicBezTo>
                      <a:pt x="401090" y="596711"/>
                      <a:pt x="395693" y="600226"/>
                      <a:pt x="389591" y="599289"/>
                    </a:cubicBezTo>
                    <a:cubicBezTo>
                      <a:pt x="347584" y="591790"/>
                      <a:pt x="305108" y="600460"/>
                      <a:pt x="262867" y="595071"/>
                    </a:cubicBezTo>
                    <a:cubicBezTo>
                      <a:pt x="257704" y="594368"/>
                      <a:pt x="253480" y="591322"/>
                      <a:pt x="253480" y="585698"/>
                    </a:cubicBezTo>
                    <a:cubicBezTo>
                      <a:pt x="252776" y="529226"/>
                      <a:pt x="239634" y="471115"/>
                      <a:pt x="247144" y="414643"/>
                    </a:cubicBezTo>
                    <a:cubicBezTo>
                      <a:pt x="247378" y="413003"/>
                      <a:pt x="248082" y="411831"/>
                      <a:pt x="248786" y="410660"/>
                    </a:cubicBezTo>
                    <a:cubicBezTo>
                      <a:pt x="249021" y="408551"/>
                      <a:pt x="249960" y="406442"/>
                      <a:pt x="251603" y="404802"/>
                    </a:cubicBezTo>
                    <a:cubicBezTo>
                      <a:pt x="237757" y="409722"/>
                      <a:pt x="222268" y="411831"/>
                      <a:pt x="205137" y="410894"/>
                    </a:cubicBezTo>
                    <a:cubicBezTo>
                      <a:pt x="96248" y="404802"/>
                      <a:pt x="70903" y="284360"/>
                      <a:pt x="75362" y="194380"/>
                    </a:cubicBezTo>
                    <a:cubicBezTo>
                      <a:pt x="75597" y="190983"/>
                      <a:pt x="77533" y="187995"/>
                      <a:pt x="80202" y="186355"/>
                    </a:cubicBezTo>
                    <a:close/>
                    <a:moveTo>
                      <a:pt x="204675" y="1071"/>
                    </a:moveTo>
                    <a:cubicBezTo>
                      <a:pt x="234481" y="-6191"/>
                      <a:pt x="272031" y="25435"/>
                      <a:pt x="297143" y="36212"/>
                    </a:cubicBezTo>
                    <a:cubicBezTo>
                      <a:pt x="334459" y="52142"/>
                      <a:pt x="374121" y="65730"/>
                      <a:pt x="407917" y="88689"/>
                    </a:cubicBezTo>
                    <a:cubicBezTo>
                      <a:pt x="415192" y="93843"/>
                      <a:pt x="411907" y="104150"/>
                      <a:pt x="405335" y="105790"/>
                    </a:cubicBezTo>
                    <a:cubicBezTo>
                      <a:pt x="398295" y="117035"/>
                      <a:pt x="379519" y="122189"/>
                      <a:pt x="367785" y="126172"/>
                    </a:cubicBezTo>
                    <a:cubicBezTo>
                      <a:pt x="351122" y="132029"/>
                      <a:pt x="331173" y="139291"/>
                      <a:pt x="313102" y="136948"/>
                    </a:cubicBezTo>
                    <a:cubicBezTo>
                      <a:pt x="271562" y="131092"/>
                      <a:pt x="243164" y="83769"/>
                      <a:pt x="200216" y="93608"/>
                    </a:cubicBezTo>
                    <a:cubicBezTo>
                      <a:pt x="211481" y="122658"/>
                      <a:pt x="255368" y="139760"/>
                      <a:pt x="282123" y="147256"/>
                    </a:cubicBezTo>
                    <a:cubicBezTo>
                      <a:pt x="285174" y="148193"/>
                      <a:pt x="286113" y="150770"/>
                      <a:pt x="285643" y="153347"/>
                    </a:cubicBezTo>
                    <a:cubicBezTo>
                      <a:pt x="288459" y="156627"/>
                      <a:pt x="289398" y="161547"/>
                      <a:pt x="285174" y="165530"/>
                    </a:cubicBezTo>
                    <a:cubicBezTo>
                      <a:pt x="254899" y="193408"/>
                      <a:pt x="213358" y="214961"/>
                      <a:pt x="172757" y="198328"/>
                    </a:cubicBezTo>
                    <a:cubicBezTo>
                      <a:pt x="115493" y="174666"/>
                      <a:pt x="65738" y="134840"/>
                      <a:pt x="8474" y="110242"/>
                    </a:cubicBezTo>
                    <a:cubicBezTo>
                      <a:pt x="728" y="112584"/>
                      <a:pt x="-3261" y="101339"/>
                      <a:pt x="3310" y="97122"/>
                    </a:cubicBezTo>
                    <a:cubicBezTo>
                      <a:pt x="37341" y="75569"/>
                      <a:pt x="76769" y="61982"/>
                      <a:pt x="113146" y="45114"/>
                    </a:cubicBezTo>
                    <a:cubicBezTo>
                      <a:pt x="142482" y="31526"/>
                      <a:pt x="173226" y="8568"/>
                      <a:pt x="204675" y="1071"/>
                    </a:cubicBezTo>
                    <a:close/>
                  </a:path>
                </a:pathLst>
              </a:cu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41675D"/>
                  </a:solidFill>
                  <a:latin typeface="等线" panose="02010600030101010101" pitchFamily="2" charset="-122"/>
                  <a:ea typeface="等线" panose="02010600030101010101" pitchFamily="2" charset="-122"/>
                </a:endParaRPr>
              </a:p>
            </p:txBody>
          </p:sp>
        </p:grpSp>
        <p:grpSp>
          <p:nvGrpSpPr>
            <p:cNvPr id="3952" name="组合 3951">
              <a:extLst>
                <a:ext uri="{FF2B5EF4-FFF2-40B4-BE49-F238E27FC236}">
                  <a16:creationId xmlns:a16="http://schemas.microsoft.com/office/drawing/2014/main" id="{7277BE1E-1162-5302-0360-7445794FCB9F}"/>
                </a:ext>
              </a:extLst>
            </p:cNvPr>
            <p:cNvGrpSpPr/>
            <p:nvPr/>
          </p:nvGrpSpPr>
          <p:grpSpPr>
            <a:xfrm>
              <a:off x="4687438" y="5897300"/>
              <a:ext cx="2553966" cy="379241"/>
              <a:chOff x="4981878" y="5897300"/>
              <a:chExt cx="2553966" cy="379241"/>
            </a:xfrm>
          </p:grpSpPr>
          <p:sp>
            <p:nvSpPr>
              <p:cNvPr id="3953" name="文本框 3952">
                <a:extLst>
                  <a:ext uri="{FF2B5EF4-FFF2-40B4-BE49-F238E27FC236}">
                    <a16:creationId xmlns:a16="http://schemas.microsoft.com/office/drawing/2014/main" id="{1CD1D569-DB95-6AA2-FF74-4A8A43633A42}"/>
                  </a:ext>
                </a:extLst>
              </p:cNvPr>
              <p:cNvSpPr txBox="1"/>
              <p:nvPr/>
            </p:nvSpPr>
            <p:spPr>
              <a:xfrm>
                <a:off x="5183675" y="5907209"/>
                <a:ext cx="2352169" cy="369332"/>
              </a:xfrm>
              <a:prstGeom prst="rect">
                <a:avLst/>
              </a:prstGeom>
              <a:noFill/>
            </p:spPr>
            <p:txBody>
              <a:bodyPr wrap="square" rtlCol="0">
                <a:spAutoFit/>
              </a:bodyPr>
              <a:lstStyle>
                <a:defPPr>
                  <a:defRPr lang="zh-CN"/>
                </a:defPPr>
                <a:lvl1pPr>
                  <a:defRPr sz="1000" b="1">
                    <a:solidFill>
                      <a:schemeClr val="bg1"/>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defRPr>
                </a:lvl1pPr>
              </a:lstStyle>
              <a:p>
                <a:r>
                  <a:rPr lang="zh-CN" altLang="en-US" sz="1800" dirty="0">
                    <a:solidFill>
                      <a:srgbClr val="41675D"/>
                    </a:solidFill>
                    <a:latin typeface="等线" panose="02010600030101010101" pitchFamily="2" charset="-122"/>
                    <a:ea typeface="等线" panose="02010600030101010101" pitchFamily="2" charset="-122"/>
                    <a:sym typeface="+mn-lt"/>
                  </a:rPr>
                  <a:t>时间：</a:t>
                </a:r>
                <a:r>
                  <a:rPr lang="en-US" altLang="zh-CN" sz="1800" dirty="0">
                    <a:solidFill>
                      <a:srgbClr val="41675D"/>
                    </a:solidFill>
                    <a:latin typeface="等线" panose="02010600030101010101" pitchFamily="2" charset="-122"/>
                    <a:ea typeface="等线" panose="02010600030101010101" pitchFamily="2" charset="-122"/>
                    <a:sym typeface="+mn-lt"/>
                  </a:rPr>
                  <a:t>2024.04.22</a:t>
                </a:r>
                <a:endParaRPr lang="zh-CN" altLang="en-US" sz="1800" dirty="0">
                  <a:solidFill>
                    <a:srgbClr val="41675D"/>
                  </a:solidFill>
                  <a:latin typeface="等线" panose="02010600030101010101" pitchFamily="2" charset="-122"/>
                  <a:ea typeface="等线" panose="02010600030101010101" pitchFamily="2" charset="-122"/>
                  <a:sym typeface="+mn-lt"/>
                </a:endParaRPr>
              </a:p>
            </p:txBody>
          </p:sp>
          <p:sp>
            <p:nvSpPr>
              <p:cNvPr id="3954" name="watch_346578">
                <a:extLst>
                  <a:ext uri="{FF2B5EF4-FFF2-40B4-BE49-F238E27FC236}">
                    <a16:creationId xmlns:a16="http://schemas.microsoft.com/office/drawing/2014/main" id="{AD864300-9E52-3701-59A6-2AB2507F1C66}"/>
                  </a:ext>
                </a:extLst>
              </p:cNvPr>
              <p:cNvSpPr/>
              <p:nvPr/>
            </p:nvSpPr>
            <p:spPr>
              <a:xfrm>
                <a:off x="4981878" y="5897300"/>
                <a:ext cx="223172" cy="307777"/>
              </a:xfrm>
              <a:custGeom>
                <a:avLst/>
                <a:gdLst>
                  <a:gd name="connsiteX0" fmla="*/ 102320 w 439481"/>
                  <a:gd name="connsiteY0" fmla="*/ 517598 h 606087"/>
                  <a:gd name="connsiteX1" fmla="*/ 219811 w 439481"/>
                  <a:gd name="connsiteY1" fmla="*/ 547703 h 606087"/>
                  <a:gd name="connsiteX2" fmla="*/ 337303 w 439481"/>
                  <a:gd name="connsiteY2" fmla="*/ 517598 h 606087"/>
                  <a:gd name="connsiteX3" fmla="*/ 337303 w 439481"/>
                  <a:gd name="connsiteY3" fmla="*/ 606087 h 606087"/>
                  <a:gd name="connsiteX4" fmla="*/ 102320 w 439481"/>
                  <a:gd name="connsiteY4" fmla="*/ 606087 h 606087"/>
                  <a:gd name="connsiteX5" fmla="*/ 207075 w 439481"/>
                  <a:gd name="connsiteY5" fmla="*/ 135040 h 606087"/>
                  <a:gd name="connsiteX6" fmla="*/ 207075 w 439481"/>
                  <a:gd name="connsiteY6" fmla="*/ 308224 h 606087"/>
                  <a:gd name="connsiteX7" fmla="*/ 275651 w 439481"/>
                  <a:gd name="connsiteY7" fmla="*/ 376689 h 606087"/>
                  <a:gd name="connsiteX8" fmla="*/ 293565 w 439481"/>
                  <a:gd name="connsiteY8" fmla="*/ 358900 h 606087"/>
                  <a:gd name="connsiteX9" fmla="*/ 232406 w 439481"/>
                  <a:gd name="connsiteY9" fmla="*/ 297838 h 606087"/>
                  <a:gd name="connsiteX10" fmla="*/ 232406 w 439481"/>
                  <a:gd name="connsiteY10" fmla="*/ 135040 h 606087"/>
                  <a:gd name="connsiteX11" fmla="*/ 219789 w 439481"/>
                  <a:gd name="connsiteY11" fmla="*/ 83691 h 606087"/>
                  <a:gd name="connsiteX12" fmla="*/ 439481 w 439481"/>
                  <a:gd name="connsiteY12" fmla="*/ 303031 h 606087"/>
                  <a:gd name="connsiteX13" fmla="*/ 219789 w 439481"/>
                  <a:gd name="connsiteY13" fmla="*/ 522467 h 606087"/>
                  <a:gd name="connsiteX14" fmla="*/ 0 w 439481"/>
                  <a:gd name="connsiteY14" fmla="*/ 303031 h 606087"/>
                  <a:gd name="connsiteX15" fmla="*/ 219789 w 439481"/>
                  <a:gd name="connsiteY15" fmla="*/ 83691 h 606087"/>
                  <a:gd name="connsiteX16" fmla="*/ 102320 w 439481"/>
                  <a:gd name="connsiteY16" fmla="*/ 0 h 606087"/>
                  <a:gd name="connsiteX17" fmla="*/ 337303 w 439481"/>
                  <a:gd name="connsiteY17" fmla="*/ 0 h 606087"/>
                  <a:gd name="connsiteX18" fmla="*/ 337303 w 439481"/>
                  <a:gd name="connsiteY18" fmla="*/ 88489 h 606087"/>
                  <a:gd name="connsiteX19" fmla="*/ 219811 w 439481"/>
                  <a:gd name="connsiteY19" fmla="*/ 58384 h 606087"/>
                  <a:gd name="connsiteX20" fmla="*/ 102320 w 439481"/>
                  <a:gd name="connsiteY20" fmla="*/ 88489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481" h="606087">
                    <a:moveTo>
                      <a:pt x="102320" y="517598"/>
                    </a:moveTo>
                    <a:cubicBezTo>
                      <a:pt x="137182" y="536739"/>
                      <a:pt x="177245" y="547703"/>
                      <a:pt x="219811" y="547703"/>
                    </a:cubicBezTo>
                    <a:cubicBezTo>
                      <a:pt x="262378" y="547703"/>
                      <a:pt x="302344" y="536739"/>
                      <a:pt x="337303" y="517598"/>
                    </a:cubicBezTo>
                    <a:lnTo>
                      <a:pt x="337303" y="606087"/>
                    </a:lnTo>
                    <a:lnTo>
                      <a:pt x="102320" y="606087"/>
                    </a:lnTo>
                    <a:close/>
                    <a:moveTo>
                      <a:pt x="207075" y="135040"/>
                    </a:moveTo>
                    <a:lnTo>
                      <a:pt x="207075" y="308224"/>
                    </a:lnTo>
                    <a:lnTo>
                      <a:pt x="275651" y="376689"/>
                    </a:lnTo>
                    <a:lnTo>
                      <a:pt x="293565" y="358900"/>
                    </a:lnTo>
                    <a:lnTo>
                      <a:pt x="232406" y="297838"/>
                    </a:lnTo>
                    <a:lnTo>
                      <a:pt x="232406" y="135040"/>
                    </a:lnTo>
                    <a:close/>
                    <a:moveTo>
                      <a:pt x="219789" y="83691"/>
                    </a:moveTo>
                    <a:cubicBezTo>
                      <a:pt x="341144" y="83691"/>
                      <a:pt x="439481" y="181870"/>
                      <a:pt x="439481" y="303031"/>
                    </a:cubicBezTo>
                    <a:cubicBezTo>
                      <a:pt x="439481" y="424192"/>
                      <a:pt x="341144" y="522467"/>
                      <a:pt x="219789" y="522467"/>
                    </a:cubicBezTo>
                    <a:cubicBezTo>
                      <a:pt x="98433" y="522467"/>
                      <a:pt x="0" y="424192"/>
                      <a:pt x="0" y="303031"/>
                    </a:cubicBezTo>
                    <a:cubicBezTo>
                      <a:pt x="0" y="181870"/>
                      <a:pt x="98433" y="83691"/>
                      <a:pt x="219789" y="83691"/>
                    </a:cubicBezTo>
                    <a:close/>
                    <a:moveTo>
                      <a:pt x="102320" y="0"/>
                    </a:moveTo>
                    <a:lnTo>
                      <a:pt x="337303" y="0"/>
                    </a:lnTo>
                    <a:lnTo>
                      <a:pt x="337303" y="88489"/>
                    </a:lnTo>
                    <a:cubicBezTo>
                      <a:pt x="302344" y="69348"/>
                      <a:pt x="262378" y="58384"/>
                      <a:pt x="219811" y="58384"/>
                    </a:cubicBezTo>
                    <a:cubicBezTo>
                      <a:pt x="177245" y="58384"/>
                      <a:pt x="137182" y="69348"/>
                      <a:pt x="102320" y="88489"/>
                    </a:cubicBezTo>
                    <a:close/>
                  </a:path>
                </a:pathLst>
              </a:cu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41675D"/>
                  </a:solidFill>
                  <a:latin typeface="等线" panose="02010600030101010101" pitchFamily="2" charset="-122"/>
                  <a:ea typeface="等线" panose="02010600030101010101" pitchFamily="2" charset="-122"/>
                </a:endParaRPr>
              </a:p>
            </p:txBody>
          </p:sp>
        </p:grpSp>
      </p:grpSp>
      <p:sp>
        <p:nvSpPr>
          <p:cNvPr id="36" name="文本框 35">
            <a:extLst>
              <a:ext uri="{FF2B5EF4-FFF2-40B4-BE49-F238E27FC236}">
                <a16:creationId xmlns:a16="http://schemas.microsoft.com/office/drawing/2014/main" id="{8AC60470-DEEB-B2DC-E894-B56BACA12401}"/>
              </a:ext>
            </a:extLst>
          </p:cNvPr>
          <p:cNvSpPr txBox="1"/>
          <p:nvPr/>
        </p:nvSpPr>
        <p:spPr>
          <a:xfrm>
            <a:off x="1393967" y="432386"/>
            <a:ext cx="1826141" cy="584775"/>
          </a:xfrm>
          <a:prstGeom prst="rect">
            <a:avLst/>
          </a:prstGeom>
          <a:noFill/>
        </p:spPr>
        <p:txBody>
          <a:bodyPr wrap="none" rtlCol="0">
            <a:spAutoFit/>
          </a:bodyPr>
          <a:lstStyle/>
          <a:p>
            <a:r>
              <a:rPr lang="zh-CN" altLang="en-US" sz="3200" dirty="0">
                <a:latin typeface="等线" panose="02010600030101010101" pitchFamily="2" charset="-122"/>
                <a:ea typeface="等线" panose="02010600030101010101" pitchFamily="2" charset="-122"/>
              </a:rPr>
              <a:t>深圳大学</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9" name="文本框 3928">
            <a:extLst>
              <a:ext uri="{FF2B5EF4-FFF2-40B4-BE49-F238E27FC236}">
                <a16:creationId xmlns:a16="http://schemas.microsoft.com/office/drawing/2014/main" id="{0C8AB590-2055-E7A4-BF92-BB82F3363E11}"/>
              </a:ext>
            </a:extLst>
          </p:cNvPr>
          <p:cNvSpPr txBox="1"/>
          <p:nvPr/>
        </p:nvSpPr>
        <p:spPr>
          <a:xfrm>
            <a:off x="5227012" y="141568"/>
            <a:ext cx="1737976" cy="523220"/>
          </a:xfrm>
          <a:prstGeom prst="rect">
            <a:avLst/>
          </a:prstGeom>
          <a:noFill/>
        </p:spPr>
        <p:txBody>
          <a:bodyPr wrap="none" rtlCol="0">
            <a:spAutoFit/>
          </a:bodyPr>
          <a:lstStyle/>
          <a:p>
            <a:pPr algn="ctr" eaLnBrk="1" hangingPunct="1"/>
            <a:r>
              <a:rPr lang="en-US" altLang="zh-CN" sz="2800" b="1" dirty="0">
                <a:solidFill>
                  <a:schemeClr val="bg1"/>
                </a:solidFill>
                <a:latin typeface="等线" panose="02010600030101010101" pitchFamily="2" charset="-122"/>
                <a:ea typeface="等线" panose="02010600030101010101" pitchFamily="2" charset="-122"/>
                <a:cs typeface="+mn-ea"/>
                <a:sym typeface="+mn-lt"/>
              </a:rPr>
              <a:t>FCM </a:t>
            </a:r>
            <a:r>
              <a:rPr lang="zh-CN" altLang="en-US" sz="2800" b="1" dirty="0">
                <a:solidFill>
                  <a:schemeClr val="bg1"/>
                </a:solidFill>
                <a:latin typeface="等线" panose="02010600030101010101" pitchFamily="2" charset="-122"/>
                <a:ea typeface="等线" panose="02010600030101010101" pitchFamily="2" charset="-122"/>
                <a:cs typeface="+mn-ea"/>
                <a:sym typeface="+mn-lt"/>
              </a:rPr>
              <a:t>聚类</a:t>
            </a:r>
          </a:p>
        </p:txBody>
      </p:sp>
      <p:grpSp>
        <p:nvGrpSpPr>
          <p:cNvPr id="3947" name="组合 3946">
            <a:extLst>
              <a:ext uri="{FF2B5EF4-FFF2-40B4-BE49-F238E27FC236}">
                <a16:creationId xmlns:a16="http://schemas.microsoft.com/office/drawing/2014/main" id="{BEE2BC52-AC25-F00D-620B-65272C2A3D2C}"/>
              </a:ext>
            </a:extLst>
          </p:cNvPr>
          <p:cNvGrpSpPr/>
          <p:nvPr/>
        </p:nvGrpSpPr>
        <p:grpSpPr>
          <a:xfrm>
            <a:off x="3867149" y="183944"/>
            <a:ext cx="4457702" cy="414472"/>
            <a:chOff x="2495404" y="2589213"/>
            <a:chExt cx="7179426" cy="667535"/>
          </a:xfrm>
        </p:grpSpPr>
        <p:sp>
          <p:nvSpPr>
            <p:cNvPr id="3945" name="左大括号 3944">
              <a:extLst>
                <a:ext uri="{FF2B5EF4-FFF2-40B4-BE49-F238E27FC236}">
                  <a16:creationId xmlns:a16="http://schemas.microsoft.com/office/drawing/2014/main" id="{D78781F7-B47B-BCC2-1943-ABE6A785AA5E}"/>
                </a:ext>
              </a:extLst>
            </p:cNvPr>
            <p:cNvSpPr/>
            <p:nvPr/>
          </p:nvSpPr>
          <p:spPr>
            <a:xfrm>
              <a:off x="2495404" y="2589214"/>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3946" name="左大括号 3945">
              <a:extLst>
                <a:ext uri="{FF2B5EF4-FFF2-40B4-BE49-F238E27FC236}">
                  <a16:creationId xmlns:a16="http://schemas.microsoft.com/office/drawing/2014/main" id="{1DC0BF02-2552-A04D-243B-A173A7E10E05}"/>
                </a:ext>
              </a:extLst>
            </p:cNvPr>
            <p:cNvSpPr/>
            <p:nvPr/>
          </p:nvSpPr>
          <p:spPr>
            <a:xfrm rot="10800000">
              <a:off x="9519381" y="2589213"/>
              <a:ext cx="155449" cy="667533"/>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sp>
        <p:nvSpPr>
          <p:cNvPr id="24580" name="Freeform 6"/>
          <p:cNvSpPr>
            <a:spLocks/>
          </p:cNvSpPr>
          <p:nvPr/>
        </p:nvSpPr>
        <p:spPr bwMode="auto">
          <a:xfrm>
            <a:off x="920390" y="2895872"/>
            <a:ext cx="2064532" cy="1786827"/>
          </a:xfrm>
          <a:custGeom>
            <a:avLst/>
            <a:gdLst>
              <a:gd name="T0" fmla="*/ 1548642 w 2858"/>
              <a:gd name="T1" fmla="*/ 0 h 2475"/>
              <a:gd name="T2" fmla="*/ 1807351 w 2858"/>
              <a:gd name="T3" fmla="*/ 447062 h 2475"/>
              <a:gd name="T4" fmla="*/ 2065338 w 2858"/>
              <a:gd name="T5" fmla="*/ 894124 h 2475"/>
              <a:gd name="T6" fmla="*/ 1807351 w 2858"/>
              <a:gd name="T7" fmla="*/ 1340463 h 2475"/>
              <a:gd name="T8" fmla="*/ 1548642 w 2858"/>
              <a:gd name="T9" fmla="*/ 1787525 h 2475"/>
              <a:gd name="T10" fmla="*/ 1032669 w 2858"/>
              <a:gd name="T11" fmla="*/ 1787525 h 2475"/>
              <a:gd name="T12" fmla="*/ 515973 w 2858"/>
              <a:gd name="T13" fmla="*/ 1787525 h 2475"/>
              <a:gd name="T14" fmla="*/ 257987 w 2858"/>
              <a:gd name="T15" fmla="*/ 1340463 h 2475"/>
              <a:gd name="T16" fmla="*/ 0 w 2858"/>
              <a:gd name="T17" fmla="*/ 894124 h 2475"/>
              <a:gd name="T18" fmla="*/ 257987 w 2858"/>
              <a:gd name="T19" fmla="*/ 447062 h 2475"/>
              <a:gd name="T20" fmla="*/ 515973 w 2858"/>
              <a:gd name="T21" fmla="*/ 0 h 2475"/>
              <a:gd name="T22" fmla="*/ 1032669 w 2858"/>
              <a:gd name="T23" fmla="*/ 0 h 2475"/>
              <a:gd name="T24" fmla="*/ 1548642 w 2858"/>
              <a:gd name="T25" fmla="*/ 0 h 24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58" h="2475">
                <a:moveTo>
                  <a:pt x="2143" y="0"/>
                </a:moveTo>
                <a:lnTo>
                  <a:pt x="2501" y="619"/>
                </a:lnTo>
                <a:lnTo>
                  <a:pt x="2858" y="1238"/>
                </a:lnTo>
                <a:lnTo>
                  <a:pt x="2501" y="1856"/>
                </a:lnTo>
                <a:lnTo>
                  <a:pt x="2143" y="2475"/>
                </a:lnTo>
                <a:lnTo>
                  <a:pt x="1429" y="2475"/>
                </a:lnTo>
                <a:lnTo>
                  <a:pt x="714" y="2475"/>
                </a:lnTo>
                <a:lnTo>
                  <a:pt x="357" y="1856"/>
                </a:lnTo>
                <a:lnTo>
                  <a:pt x="0" y="1238"/>
                </a:lnTo>
                <a:lnTo>
                  <a:pt x="357" y="619"/>
                </a:lnTo>
                <a:lnTo>
                  <a:pt x="714" y="0"/>
                </a:lnTo>
                <a:lnTo>
                  <a:pt x="1429" y="0"/>
                </a:lnTo>
                <a:lnTo>
                  <a:pt x="2143" y="0"/>
                </a:lnTo>
                <a:close/>
              </a:path>
            </a:pathLst>
          </a:cu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等线" panose="02010600030101010101" pitchFamily="2" charset="-122"/>
              <a:ea typeface="等线" panose="02010600030101010101" pitchFamily="2" charset="-122"/>
              <a:sym typeface="+mn-lt"/>
            </a:endParaRPr>
          </a:p>
        </p:txBody>
      </p:sp>
      <p:sp>
        <p:nvSpPr>
          <p:cNvPr id="24581" name="Line 7"/>
          <p:cNvSpPr>
            <a:spLocks noChangeShapeType="1"/>
          </p:cNvSpPr>
          <p:nvPr/>
        </p:nvSpPr>
        <p:spPr bwMode="auto">
          <a:xfrm flipV="1">
            <a:off x="2472359" y="2061172"/>
            <a:ext cx="1055276" cy="833112"/>
          </a:xfrm>
          <a:prstGeom prst="line">
            <a:avLst/>
          </a:prstGeom>
          <a:noFill/>
          <a:ln w="9">
            <a:solidFill>
              <a:schemeClr val="bg1">
                <a:lumMod val="75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799">
              <a:latin typeface="等线" panose="02010600030101010101" pitchFamily="2" charset="-122"/>
              <a:ea typeface="等线" panose="02010600030101010101" pitchFamily="2" charset="-122"/>
              <a:cs typeface="+mn-ea"/>
              <a:sym typeface="+mn-lt"/>
            </a:endParaRPr>
          </a:p>
        </p:txBody>
      </p:sp>
      <p:sp>
        <p:nvSpPr>
          <p:cNvPr id="24583" name="Rectangle 9"/>
          <p:cNvSpPr>
            <a:spLocks noChangeArrowheads="1"/>
          </p:cNvSpPr>
          <p:nvPr/>
        </p:nvSpPr>
        <p:spPr bwMode="auto">
          <a:xfrm>
            <a:off x="3532395" y="1429594"/>
            <a:ext cx="6770930" cy="2620729"/>
          </a:xfrm>
          <a:prstGeom prst="rect">
            <a:avLst/>
          </a:prstGeom>
          <a:solidFill>
            <a:schemeClr val="bg1"/>
          </a:solidFill>
          <a:ln>
            <a:solidFill>
              <a:srgbClr val="4167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endParaRPr lang="zh-CN" altLang="en-US">
              <a:solidFill>
                <a:schemeClr val="lt1"/>
              </a:solidFill>
              <a:latin typeface="等线" panose="02010600030101010101" pitchFamily="2" charset="-122"/>
              <a:ea typeface="等线" panose="02010600030101010101" pitchFamily="2" charset="-122"/>
              <a:sym typeface="+mn-lt"/>
            </a:endParaRPr>
          </a:p>
        </p:txBody>
      </p:sp>
      <p:sp>
        <p:nvSpPr>
          <p:cNvPr id="24584" name="Rectangle 10"/>
          <p:cNvSpPr>
            <a:spLocks noChangeArrowheads="1"/>
          </p:cNvSpPr>
          <p:nvPr/>
        </p:nvSpPr>
        <p:spPr bwMode="auto">
          <a:xfrm>
            <a:off x="5062148" y="1223300"/>
            <a:ext cx="3580002" cy="422110"/>
          </a:xfrm>
          <a:prstGeom prst="rect">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latin typeface="等线" panose="02010600030101010101" pitchFamily="2" charset="-122"/>
              <a:ea typeface="等线" panose="02010600030101010101" pitchFamily="2" charset="-122"/>
              <a:sym typeface="+mn-lt"/>
            </a:endParaRPr>
          </a:p>
        </p:txBody>
      </p:sp>
      <p:sp>
        <p:nvSpPr>
          <p:cNvPr id="24585" name="Rectangle 11"/>
          <p:cNvSpPr>
            <a:spLocks noChangeArrowheads="1"/>
          </p:cNvSpPr>
          <p:nvPr/>
        </p:nvSpPr>
        <p:spPr bwMode="auto">
          <a:xfrm>
            <a:off x="3421025" y="4507022"/>
            <a:ext cx="6882300" cy="1291720"/>
          </a:xfrm>
          <a:prstGeom prst="rect">
            <a:avLst/>
          </a:prstGeom>
          <a:solidFill>
            <a:schemeClr val="bg1"/>
          </a:solidFill>
          <a:ln>
            <a:solidFill>
              <a:srgbClr val="4167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endParaRPr lang="zh-CN" altLang="en-US">
              <a:solidFill>
                <a:schemeClr val="lt1"/>
              </a:solidFill>
              <a:latin typeface="等线" panose="02010600030101010101" pitchFamily="2" charset="-122"/>
              <a:ea typeface="等线" panose="02010600030101010101" pitchFamily="2" charset="-122"/>
              <a:sym typeface="+mn-lt"/>
            </a:endParaRPr>
          </a:p>
        </p:txBody>
      </p:sp>
      <p:sp>
        <p:nvSpPr>
          <p:cNvPr id="24586" name="Rectangle 12"/>
          <p:cNvSpPr>
            <a:spLocks noChangeArrowheads="1"/>
          </p:cNvSpPr>
          <p:nvPr/>
        </p:nvSpPr>
        <p:spPr bwMode="auto">
          <a:xfrm>
            <a:off x="5215351" y="4308492"/>
            <a:ext cx="3580002" cy="423696"/>
          </a:xfrm>
          <a:prstGeom prst="rect">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solidFill>
                <a:schemeClr val="lt1"/>
              </a:solidFill>
              <a:latin typeface="等线" panose="02010600030101010101" pitchFamily="2" charset="-122"/>
              <a:ea typeface="等线" panose="02010600030101010101" pitchFamily="2" charset="-122"/>
              <a:sym typeface="+mn-lt"/>
            </a:endParaRPr>
          </a:p>
        </p:txBody>
      </p:sp>
      <p:sp>
        <p:nvSpPr>
          <p:cNvPr id="24596" name="TextBox 21"/>
          <p:cNvSpPr txBox="1">
            <a:spLocks noChangeArrowheads="1"/>
          </p:cNvSpPr>
          <p:nvPr/>
        </p:nvSpPr>
        <p:spPr bwMode="auto">
          <a:xfrm>
            <a:off x="1204443" y="3616833"/>
            <a:ext cx="14980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solidFill>
                  <a:schemeClr val="bg1"/>
                </a:solidFill>
                <a:latin typeface="等线" panose="02010600030101010101" pitchFamily="2" charset="-122"/>
                <a:ea typeface="等线" panose="02010600030101010101" pitchFamily="2" charset="-122"/>
                <a:cs typeface="+mn-ea"/>
                <a:sym typeface="+mn-lt"/>
              </a:rPr>
              <a:t>FCM </a:t>
            </a:r>
            <a:r>
              <a:rPr lang="zh-CN" altLang="en-US" b="1" dirty="0">
                <a:solidFill>
                  <a:schemeClr val="bg1"/>
                </a:solidFill>
                <a:latin typeface="等线" panose="02010600030101010101" pitchFamily="2" charset="-122"/>
                <a:ea typeface="等线" panose="02010600030101010101" pitchFamily="2" charset="-122"/>
                <a:cs typeface="+mn-ea"/>
                <a:sym typeface="+mn-lt"/>
              </a:rPr>
              <a:t>聚类</a:t>
            </a:r>
            <a:endParaRPr lang="en-US" altLang="zh-CN" b="1" dirty="0">
              <a:solidFill>
                <a:schemeClr val="bg1"/>
              </a:solidFill>
              <a:latin typeface="等线" panose="02010600030101010101" pitchFamily="2" charset="-122"/>
              <a:ea typeface="等线" panose="02010600030101010101" pitchFamily="2" charset="-122"/>
              <a:cs typeface="+mn-ea"/>
              <a:sym typeface="+mn-lt"/>
            </a:endParaRPr>
          </a:p>
        </p:txBody>
      </p:sp>
      <p:grpSp>
        <p:nvGrpSpPr>
          <p:cNvPr id="2" name="组合 1">
            <a:extLst>
              <a:ext uri="{FF2B5EF4-FFF2-40B4-BE49-F238E27FC236}">
                <a16:creationId xmlns:a16="http://schemas.microsoft.com/office/drawing/2014/main" id="{39FAFA30-4E29-736A-442B-9DAD41C43AE3}"/>
              </a:ext>
            </a:extLst>
          </p:cNvPr>
          <p:cNvGrpSpPr/>
          <p:nvPr/>
        </p:nvGrpSpPr>
        <p:grpSpPr>
          <a:xfrm>
            <a:off x="3682872" y="1248189"/>
            <a:ext cx="6358606" cy="2760391"/>
            <a:chOff x="554990" y="3177648"/>
            <a:chExt cx="6358606" cy="3859728"/>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91EAFA3-C79D-D5B0-E095-BE1F5E740B4B}"/>
                    </a:ext>
                  </a:extLst>
                </p:cNvPr>
                <p:cNvSpPr txBox="1"/>
                <p:nvPr/>
              </p:nvSpPr>
              <p:spPr>
                <a:xfrm>
                  <a:off x="554990" y="3718751"/>
                  <a:ext cx="6358606" cy="3318625"/>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gn="ct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给定一个数据集</a:t>
                  </a:r>
                  <a14:m>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𝐷</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1</m:t>
                          </m:r>
                        </m:sub>
                      </m:s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2</m:t>
                          </m:r>
                        </m:sub>
                      </m:s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𝑛</m:t>
                          </m:r>
                        </m:sub>
                      </m:s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oMath>
                  </a14:m>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其中每个样本点都属于</a:t>
                  </a:r>
                  <a14:m>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𝑐</m:t>
                      </m:r>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个</m:t>
                      </m:r>
                    </m:oMath>
                  </a14:m>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聚类中心（</a:t>
                  </a:r>
                  <a14:m>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𝐶</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𝑐</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1</m:t>
                          </m:r>
                        </m:sub>
                      </m:s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𝑐</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2</m:t>
                          </m:r>
                        </m:sub>
                      </m:s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𝑐</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𝑐</m:t>
                          </m:r>
                        </m:sub>
                      </m:sSub>
                    </m:oMath>
                  </a14:m>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）之一。对于每个样本点</a:t>
                  </a:r>
                  <a14:m>
                    <m:oMath xmlns:m="http://schemas.openxmlformats.org/officeDocument/2006/math">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𝑖</m:t>
                          </m:r>
                        </m:sub>
                      </m:sSub>
                    </m:oMath>
                  </a14:m>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和每个聚类中心</a:t>
                  </a:r>
                  <a14:m>
                    <m:oMath xmlns:m="http://schemas.openxmlformats.org/officeDocument/2006/math">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𝑐</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𝑗</m:t>
                          </m:r>
                        </m:sub>
                      </m:sSub>
                    </m:oMath>
                  </a14:m>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定义隶属度</a:t>
                  </a:r>
                  <a14:m>
                    <m:oMath xmlns:m="http://schemas.openxmlformats.org/officeDocument/2006/math">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𝑢</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𝑖𝑗</m:t>
                          </m:r>
                        </m:sub>
                      </m:sSub>
                    </m:oMath>
                  </a14:m>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，表示样本点</a:t>
                  </a:r>
                  <a14:m>
                    <m:oMath xmlns:m="http://schemas.openxmlformats.org/officeDocument/2006/math">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𝑖</m:t>
                          </m:r>
                        </m:sub>
                      </m:sSub>
                    </m:oMath>
                  </a14:m>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属于聚类中心</a:t>
                  </a:r>
                  <a14:m>
                    <m:oMath xmlns:m="http://schemas.openxmlformats.org/officeDocument/2006/math">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𝑐</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𝑗</m:t>
                          </m:r>
                        </m:sub>
                      </m:sSub>
                    </m:oMath>
                  </a14:m>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的程度。</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a:p>
                  <a:pPr algn="ct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隶属度满足的条件：</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1</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a:t>
                  </a:r>
                  <a14:m>
                    <m:oMath xmlns:m="http://schemas.openxmlformats.org/officeDocument/2006/math">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𝑢</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𝑖𝑗</m:t>
                          </m:r>
                        </m:sub>
                      </m:sSub>
                    </m:oMath>
                  </a14:m>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为非负实数；</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2</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）对于每个样本点</a:t>
                  </a:r>
                  <a14:m>
                    <m:oMath xmlns:m="http://schemas.openxmlformats.org/officeDocument/2006/math">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𝑖</m:t>
                          </m:r>
                        </m:sub>
                      </m:sSub>
                    </m:oMath>
                  </a14:m>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，隶属度之和等于</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1</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，即</a:t>
                  </a:r>
                  <a14:m>
                    <m:oMath xmlns:m="http://schemas.openxmlformats.org/officeDocument/2006/math">
                      <m:nary>
                        <m:naryPr>
                          <m:chr m:val="∑"/>
                          <m:limLoc m:val="subSup"/>
                          <m:ctrlP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naryPr>
                        <m:sub>
                          <m:r>
                            <m:rPr>
                              <m:brk m:alnAt="25"/>
                            </m:r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𝑗</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=1</m:t>
                          </m:r>
                        </m:sub>
                        <m:sup>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𝑐</m:t>
                          </m:r>
                        </m:sup>
                        <m:e>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𝑢</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𝑖𝑗</m:t>
                              </m:r>
                            </m:sub>
                          </m:sSub>
                        </m:e>
                      </m:nary>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=1</m:t>
                      </m:r>
                    </m:oMath>
                  </a14:m>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3</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）隶属度</a:t>
                  </a:r>
                  <a14:m>
                    <m:oMath xmlns:m="http://schemas.openxmlformats.org/officeDocument/2006/math">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𝑢</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𝑖𝑗</m:t>
                          </m:r>
                        </m:sub>
                      </m:sSub>
                    </m:oMath>
                  </a14:m>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表示样本点</a:t>
                  </a:r>
                  <a14:m>
                    <m:oMath xmlns:m="http://schemas.openxmlformats.org/officeDocument/2006/math">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𝑖</m:t>
                          </m:r>
                        </m:sub>
                      </m:s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与</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𝑐</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𝑗</m:t>
                          </m:r>
                        </m:sub>
                      </m:sSub>
                    </m:oMath>
                  </a14:m>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之间的关联程度，值越大表示关联程度越高。</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p:txBody>
            </p:sp>
          </mc:Choice>
          <mc:Fallback xmlns="">
            <p:sp>
              <p:nvSpPr>
                <p:cNvPr id="3" name="文本框 2">
                  <a:extLst>
                    <a:ext uri="{FF2B5EF4-FFF2-40B4-BE49-F238E27FC236}">
                      <a16:creationId xmlns:a16="http://schemas.microsoft.com/office/drawing/2014/main" id="{091EAFA3-C79D-D5B0-E095-BE1F5E740B4B}"/>
                    </a:ext>
                  </a:extLst>
                </p:cNvPr>
                <p:cNvSpPr txBox="1">
                  <a:spLocks noRot="1" noChangeAspect="1" noMove="1" noResize="1" noEditPoints="1" noAdjustHandles="1" noChangeArrowheads="1" noChangeShapeType="1" noTextEdit="1"/>
                </p:cNvSpPr>
                <p:nvPr/>
              </p:nvSpPr>
              <p:spPr>
                <a:xfrm>
                  <a:off x="554990" y="3718751"/>
                  <a:ext cx="6358606" cy="3318625"/>
                </a:xfrm>
                <a:prstGeom prst="rect">
                  <a:avLst/>
                </a:prstGeom>
                <a:blipFill>
                  <a:blip r:embed="rId3"/>
                  <a:stretch>
                    <a:fillRect b="-6923"/>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B5CD18C-3BFF-D69A-D307-5B65C5A63623}"/>
                </a:ext>
              </a:extLst>
            </p:cNvPr>
            <p:cNvSpPr txBox="1"/>
            <p:nvPr/>
          </p:nvSpPr>
          <p:spPr>
            <a:xfrm>
              <a:off x="2616509" y="3177648"/>
              <a:ext cx="2235567" cy="516420"/>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gn="ctr"/>
              <a:r>
                <a:rPr lang="en-US" altLang="zh-CN"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FCM</a:t>
              </a:r>
              <a:r>
                <a:rPr lang="zh-CN" altLang="en-US"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定义</a:t>
              </a:r>
            </a:p>
          </p:txBody>
        </p: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2F4878C-C6A0-A889-02CB-6861D21070DE}"/>
                  </a:ext>
                </a:extLst>
              </p:cNvPr>
              <p:cNvSpPr txBox="1"/>
              <p:nvPr/>
            </p:nvSpPr>
            <p:spPr>
              <a:xfrm>
                <a:off x="3738557" y="4507022"/>
                <a:ext cx="6358606" cy="1027974"/>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gn="ctr"/>
                <a14:m>
                  <m:oMathPara xmlns:m="http://schemas.openxmlformats.org/officeDocument/2006/math">
                    <m:oMathParaPr>
                      <m:jc m:val="centerGroup"/>
                    </m:oMathParaPr>
                    <m:oMath xmlns:m="http://schemas.openxmlformats.org/officeDocument/2006/math">
                      <m:sPre>
                        <m:sPrePr>
                          <m:ctrlPr>
                            <a:rPr lang="en-US" altLang="zh-CN" sz="900" b="0" i="1" smtClean="0">
                              <a:solidFill>
                                <a:srgbClr val="404040"/>
                              </a:solidFill>
                              <a:latin typeface="Cambria Math" panose="02040503050406030204" pitchFamily="18" charset="0"/>
                              <a:sym typeface="HarmonyOS Sans SC Light" panose="00000400000000000000" pitchFamily="2" charset="-122"/>
                            </a:rPr>
                          </m:ctrlPr>
                        </m:sPrePr>
                        <m:sub>
                          <m:r>
                            <a:rPr lang="en-US" altLang="zh-CN" sz="900" b="0" i="1" smtClean="0">
                              <a:solidFill>
                                <a:srgbClr val="404040"/>
                              </a:solidFill>
                              <a:latin typeface="Cambria Math" panose="02040503050406030204" pitchFamily="18" charset="0"/>
                              <a:sym typeface="HarmonyOS Sans SC Light" panose="00000400000000000000" pitchFamily="2" charset="-122"/>
                            </a:rPr>
                            <m:t>𝑈</m:t>
                          </m:r>
                          <m:r>
                            <a:rPr lang="en-US" altLang="zh-CN" sz="900" b="0" i="1" smtClean="0">
                              <a:solidFill>
                                <a:srgbClr val="404040"/>
                              </a:solidFill>
                              <a:latin typeface="Cambria Math" panose="02040503050406030204" pitchFamily="18" charset="0"/>
                              <a:sym typeface="HarmonyOS Sans SC Light" panose="00000400000000000000" pitchFamily="2" charset="-122"/>
                            </a:rPr>
                            <m:t>,</m:t>
                          </m:r>
                          <m:r>
                            <a:rPr lang="en-US" altLang="zh-CN" sz="900" b="0" i="1" smtClean="0">
                              <a:solidFill>
                                <a:srgbClr val="404040"/>
                              </a:solidFill>
                              <a:latin typeface="Cambria Math" panose="02040503050406030204" pitchFamily="18" charset="0"/>
                              <a:sym typeface="HarmonyOS Sans SC Light" panose="00000400000000000000" pitchFamily="2" charset="-122"/>
                            </a:rPr>
                            <m:t>𝑉</m:t>
                          </m:r>
                        </m:sub>
                        <m:sup>
                          <m:r>
                            <a:rPr lang="en-US" altLang="zh-CN" sz="1600" b="0" i="1" smtClean="0">
                              <a:solidFill>
                                <a:srgbClr val="404040"/>
                              </a:solidFill>
                              <a:latin typeface="Cambria Math" panose="02040503050406030204" pitchFamily="18" charset="0"/>
                            </a:rPr>
                            <m:t>𝑚𝑖𝑛</m:t>
                          </m:r>
                        </m:sup>
                        <m:e>
                          <m:r>
                            <a:rPr lang="en-US" altLang="zh-CN" sz="1600" b="0" i="1" smtClean="0">
                              <a:solidFill>
                                <a:srgbClr val="404040"/>
                              </a:solidFill>
                              <a:latin typeface="Cambria Math" panose="02040503050406030204" pitchFamily="18" charset="0"/>
                            </a:rPr>
                            <m:t>{</m:t>
                          </m:r>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𝐽</m:t>
                              </m:r>
                            </m:e>
                            <m:sub>
                              <m:r>
                                <a:rPr lang="en-US" altLang="zh-CN" sz="1600" b="0" i="1" smtClean="0">
                                  <a:solidFill>
                                    <a:srgbClr val="404040"/>
                                  </a:solidFill>
                                  <a:latin typeface="Cambria Math" panose="02040503050406030204" pitchFamily="18" charset="0"/>
                                </a:rPr>
                                <m:t>𝑚</m:t>
                              </m:r>
                            </m:sub>
                          </m:sSub>
                          <m:d>
                            <m:dPr>
                              <m:ctrlPr>
                                <a:rPr lang="en-US" altLang="zh-CN" sz="1600" b="0" i="1" smtClean="0">
                                  <a:solidFill>
                                    <a:srgbClr val="404040"/>
                                  </a:solidFill>
                                  <a:latin typeface="Cambria Math" panose="02040503050406030204" pitchFamily="18" charset="0"/>
                                </a:rPr>
                              </m:ctrlPr>
                            </m:dPr>
                            <m:e>
                              <m:r>
                                <a:rPr lang="en-US" altLang="zh-CN" sz="1600" b="0" i="1" smtClean="0">
                                  <a:solidFill>
                                    <a:srgbClr val="404040"/>
                                  </a:solidFill>
                                  <a:latin typeface="Cambria Math" panose="02040503050406030204" pitchFamily="18" charset="0"/>
                                </a:rPr>
                                <m:t>𝑈</m:t>
                              </m:r>
                              <m:r>
                                <a:rPr lang="en-US" altLang="zh-CN" sz="1600" b="0" i="1" smtClean="0">
                                  <a:solidFill>
                                    <a:srgbClr val="404040"/>
                                  </a:solidFill>
                                  <a:latin typeface="Cambria Math" panose="02040503050406030204" pitchFamily="18" charset="0"/>
                                </a:rPr>
                                <m:t>,</m:t>
                              </m:r>
                              <m:r>
                                <a:rPr lang="en-US" altLang="zh-CN" sz="1600" b="0" i="1" smtClean="0">
                                  <a:solidFill>
                                    <a:srgbClr val="404040"/>
                                  </a:solidFill>
                                  <a:latin typeface="Cambria Math" panose="02040503050406030204" pitchFamily="18" charset="0"/>
                                </a:rPr>
                                <m:t>𝑉</m:t>
                              </m:r>
                              <m:r>
                                <a:rPr lang="en-US" altLang="zh-CN" sz="1600" b="0" i="1" smtClean="0">
                                  <a:solidFill>
                                    <a:srgbClr val="404040"/>
                                  </a:solidFill>
                                  <a:latin typeface="Cambria Math" panose="02040503050406030204" pitchFamily="18" charset="0"/>
                                </a:rPr>
                                <m:t>;</m:t>
                              </m:r>
                              <m:r>
                                <a:rPr lang="en-US" altLang="zh-CN" sz="1600" b="0" i="1" smtClean="0">
                                  <a:solidFill>
                                    <a:srgbClr val="404040"/>
                                  </a:solidFill>
                                  <a:latin typeface="Cambria Math" panose="02040503050406030204" pitchFamily="18" charset="0"/>
                                </a:rPr>
                                <m:t>𝑋</m:t>
                              </m:r>
                            </m:e>
                          </m:d>
                          <m:r>
                            <a:rPr lang="en-US" altLang="zh-CN" sz="1600" b="0" i="1" smtClean="0">
                              <a:solidFill>
                                <a:srgbClr val="404040"/>
                              </a:solidFill>
                              <a:latin typeface="Cambria Math" panose="02040503050406030204" pitchFamily="18" charset="0"/>
                            </a:rPr>
                            <m:t>=</m:t>
                          </m:r>
                          <m:nary>
                            <m:naryPr>
                              <m:chr m:val="∑"/>
                              <m:ctrlPr>
                                <a:rPr lang="en-US" altLang="zh-CN" sz="1600" b="0" i="1" smtClean="0">
                                  <a:solidFill>
                                    <a:srgbClr val="404040"/>
                                  </a:solidFill>
                                  <a:latin typeface="Cambria Math" panose="02040503050406030204" pitchFamily="18" charset="0"/>
                                </a:rPr>
                              </m:ctrlPr>
                            </m:naryPr>
                            <m:sub>
                              <m:r>
                                <m:rPr>
                                  <m:brk m:alnAt="23"/>
                                </m:rPr>
                                <a:rPr lang="en-US" altLang="zh-CN" sz="1600" b="0" i="1" smtClean="0">
                                  <a:solidFill>
                                    <a:srgbClr val="404040"/>
                                  </a:solidFill>
                                  <a:latin typeface="Cambria Math" panose="02040503050406030204" pitchFamily="18" charset="0"/>
                                </a:rPr>
                                <m:t>𝑘</m:t>
                              </m:r>
                              <m:r>
                                <a:rPr lang="en-US" altLang="zh-CN" sz="1600" b="0" i="1" smtClean="0">
                                  <a:solidFill>
                                    <a:srgbClr val="404040"/>
                                  </a:solidFill>
                                  <a:latin typeface="Cambria Math" panose="02040503050406030204" pitchFamily="18" charset="0"/>
                                </a:rPr>
                                <m:t>=1</m:t>
                              </m:r>
                            </m:sub>
                            <m:sup>
                              <m:r>
                                <a:rPr lang="en-US" altLang="zh-CN" sz="1600" b="0" i="1" smtClean="0">
                                  <a:solidFill>
                                    <a:srgbClr val="404040"/>
                                  </a:solidFill>
                                  <a:latin typeface="Cambria Math" panose="02040503050406030204" pitchFamily="18" charset="0"/>
                                </a:rPr>
                                <m:t>𝑛</m:t>
                              </m:r>
                            </m:sup>
                            <m:e>
                              <m:nary>
                                <m:naryPr>
                                  <m:chr m:val="∑"/>
                                  <m:ctrlPr>
                                    <a:rPr lang="en-US" altLang="zh-CN" sz="1600" b="0" i="1" smtClean="0">
                                      <a:solidFill>
                                        <a:srgbClr val="404040"/>
                                      </a:solidFill>
                                      <a:latin typeface="Cambria Math" panose="02040503050406030204" pitchFamily="18" charset="0"/>
                                    </a:rPr>
                                  </m:ctrlPr>
                                </m:naryPr>
                                <m:sub>
                                  <m:r>
                                    <m:rPr>
                                      <m:brk m:alnAt="23"/>
                                    </m:rPr>
                                    <a:rPr lang="en-US" altLang="zh-CN" sz="1600" b="0" i="1" smtClean="0">
                                      <a:solidFill>
                                        <a:srgbClr val="404040"/>
                                      </a:solidFill>
                                      <a:latin typeface="Cambria Math" panose="02040503050406030204" pitchFamily="18" charset="0"/>
                                    </a:rPr>
                                    <m:t>𝑖</m:t>
                                  </m:r>
                                  <m:r>
                                    <a:rPr lang="en-US" altLang="zh-CN" sz="1600" b="0" i="1" smtClean="0">
                                      <a:solidFill>
                                        <a:srgbClr val="404040"/>
                                      </a:solidFill>
                                      <a:latin typeface="Cambria Math" panose="02040503050406030204" pitchFamily="18" charset="0"/>
                                    </a:rPr>
                                    <m:t>=1</m:t>
                                  </m:r>
                                </m:sub>
                                <m:sup>
                                  <m:r>
                                    <a:rPr lang="en-US" altLang="zh-CN" sz="1600" b="0" i="1" smtClean="0">
                                      <a:solidFill>
                                        <a:srgbClr val="404040"/>
                                      </a:solidFill>
                                      <a:latin typeface="Cambria Math" panose="02040503050406030204" pitchFamily="18" charset="0"/>
                                    </a:rPr>
                                    <m:t>𝑐</m:t>
                                  </m:r>
                                </m:sup>
                                <m:e>
                                  <m:sSup>
                                    <m:sSupPr>
                                      <m:ctrlPr>
                                        <a:rPr lang="en-US" altLang="zh-CN" sz="1600" b="0" i="1" smtClean="0">
                                          <a:solidFill>
                                            <a:srgbClr val="404040"/>
                                          </a:solidFill>
                                          <a:latin typeface="Cambria Math" panose="02040503050406030204" pitchFamily="18" charset="0"/>
                                        </a:rPr>
                                      </m:ctrlPr>
                                    </m:sSupPr>
                                    <m:e>
                                      <m:d>
                                        <m:dPr>
                                          <m:ctrlPr>
                                            <a:rPr lang="en-US" altLang="zh-CN" sz="1600" b="0" i="1" smtClean="0">
                                              <a:solidFill>
                                                <a:srgbClr val="404040"/>
                                              </a:solidFill>
                                              <a:latin typeface="Cambria Math" panose="02040503050406030204" pitchFamily="18" charset="0"/>
                                            </a:rPr>
                                          </m:ctrlPr>
                                        </m:dPr>
                                        <m:e>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𝑢</m:t>
                                              </m:r>
                                            </m:e>
                                            <m:sub>
                                              <m:r>
                                                <a:rPr lang="en-US" altLang="zh-CN" sz="1600" b="0" i="1" smtClean="0">
                                                  <a:solidFill>
                                                    <a:srgbClr val="404040"/>
                                                  </a:solidFill>
                                                  <a:latin typeface="Cambria Math" panose="02040503050406030204" pitchFamily="18" charset="0"/>
                                                </a:rPr>
                                                <m:t>𝑖𝑘</m:t>
                                              </m:r>
                                            </m:sub>
                                          </m:sSub>
                                        </m:e>
                                      </m:d>
                                    </m:e>
                                    <m:sup>
                                      <m:r>
                                        <a:rPr lang="en-US" altLang="zh-CN" sz="1600" b="0" i="1" smtClean="0">
                                          <a:solidFill>
                                            <a:srgbClr val="404040"/>
                                          </a:solidFill>
                                          <a:latin typeface="Cambria Math" panose="02040503050406030204" pitchFamily="18" charset="0"/>
                                        </a:rPr>
                                        <m:t>𝑚</m:t>
                                      </m:r>
                                    </m:sup>
                                  </m:sSup>
                                  <m:sSubSup>
                                    <m:sSubSupPr>
                                      <m:ctrlPr>
                                        <a:rPr lang="en-US" altLang="zh-CN" sz="1600" b="0" i="1" smtClean="0">
                                          <a:solidFill>
                                            <a:srgbClr val="404040"/>
                                          </a:solidFill>
                                          <a:latin typeface="Cambria Math" panose="02040503050406030204" pitchFamily="18" charset="0"/>
                                        </a:rPr>
                                      </m:ctrlPr>
                                    </m:sSubSupPr>
                                    <m:e>
                                      <m:r>
                                        <a:rPr lang="en-US" altLang="zh-CN" sz="1600" b="0" i="1" smtClean="0">
                                          <a:solidFill>
                                            <a:srgbClr val="404040"/>
                                          </a:solidFill>
                                          <a:latin typeface="Cambria Math" panose="02040503050406030204" pitchFamily="18" charset="0"/>
                                        </a:rPr>
                                        <m:t>||</m:t>
                                      </m:r>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𝑥</m:t>
                                          </m:r>
                                        </m:e>
                                        <m:sub>
                                          <m:r>
                                            <a:rPr lang="en-US" altLang="zh-CN" sz="1600" b="0" i="1" smtClean="0">
                                              <a:solidFill>
                                                <a:srgbClr val="404040"/>
                                              </a:solidFill>
                                              <a:latin typeface="Cambria Math" panose="02040503050406030204" pitchFamily="18" charset="0"/>
                                            </a:rPr>
                                            <m:t>𝑖</m:t>
                                          </m:r>
                                        </m:sub>
                                      </m:sSub>
                                      <m:r>
                                        <a:rPr lang="en-US" altLang="zh-CN" sz="1600" b="0" i="1" smtClean="0">
                                          <a:solidFill>
                                            <a:srgbClr val="404040"/>
                                          </a:solidFill>
                                          <a:latin typeface="Cambria Math" panose="02040503050406030204" pitchFamily="18" charset="0"/>
                                        </a:rPr>
                                        <m:t>−</m:t>
                                      </m:r>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𝑣</m:t>
                                          </m:r>
                                        </m:e>
                                        <m:sub>
                                          <m:r>
                                            <a:rPr lang="en-US" altLang="zh-CN" sz="1600" b="0" i="1" smtClean="0">
                                              <a:solidFill>
                                                <a:srgbClr val="404040"/>
                                              </a:solidFill>
                                              <a:latin typeface="Cambria Math" panose="02040503050406030204" pitchFamily="18" charset="0"/>
                                            </a:rPr>
                                            <m:t>𝑗</m:t>
                                          </m:r>
                                        </m:sub>
                                      </m:sSub>
                                      <m:r>
                                        <a:rPr lang="en-US" altLang="zh-CN" sz="1600" b="0" i="1" smtClean="0">
                                          <a:solidFill>
                                            <a:srgbClr val="404040"/>
                                          </a:solidFill>
                                          <a:latin typeface="Cambria Math" panose="02040503050406030204" pitchFamily="18" charset="0"/>
                                        </a:rPr>
                                        <m:t>||</m:t>
                                      </m:r>
                                    </m:e>
                                    <m:sub>
                                      <m:r>
                                        <a:rPr lang="en-US" altLang="zh-CN" sz="1600" b="0" i="1" smtClean="0">
                                          <a:solidFill>
                                            <a:srgbClr val="404040"/>
                                          </a:solidFill>
                                          <a:latin typeface="Cambria Math" panose="02040503050406030204" pitchFamily="18" charset="0"/>
                                        </a:rPr>
                                        <m:t>𝐴</m:t>
                                      </m:r>
                                    </m:sub>
                                    <m:sup>
                                      <m:r>
                                        <a:rPr lang="en-US" altLang="zh-CN" sz="1600" b="0" i="1" smtClean="0">
                                          <a:solidFill>
                                            <a:srgbClr val="404040"/>
                                          </a:solidFill>
                                          <a:latin typeface="Cambria Math" panose="02040503050406030204" pitchFamily="18" charset="0"/>
                                        </a:rPr>
                                        <m:t>2</m:t>
                                      </m:r>
                                    </m:sup>
                                  </m:sSubSup>
                                  <m:r>
                                    <a:rPr lang="en-US" altLang="zh-CN" sz="1600" b="0" i="1" smtClean="0">
                                      <a:solidFill>
                                        <a:srgbClr val="404040"/>
                                      </a:solidFill>
                                      <a:latin typeface="Cambria Math" panose="02040503050406030204" pitchFamily="18" charset="0"/>
                                    </a:rPr>
                                    <m:t>}</m:t>
                                  </m:r>
                                </m:e>
                              </m:nary>
                            </m:e>
                          </m:nary>
                        </m:e>
                      </m:sPre>
                    </m:oMath>
                  </m:oMathPara>
                </a14:m>
                <a:endParaRPr lang="en-US" altLang="zh-CN" sz="1000" dirty="0">
                  <a:solidFill>
                    <a:srgbClr val="404040"/>
                  </a:solidFill>
                  <a:latin typeface="等线" panose="02010600030101010101" pitchFamily="2" charset="-122"/>
                  <a:ea typeface="等线" panose="02010600030101010101" pitchFamily="2" charset="-122"/>
                  <a:sym typeface="HarmonyOS Sans SC Light" panose="00000400000000000000" pitchFamily="2" charset="-122"/>
                </a:endParaRPr>
              </a:p>
            </p:txBody>
          </p:sp>
        </mc:Choice>
        <mc:Fallback xmlns="">
          <p:sp>
            <p:nvSpPr>
              <p:cNvPr id="6" name="文本框 5">
                <a:extLst>
                  <a:ext uri="{FF2B5EF4-FFF2-40B4-BE49-F238E27FC236}">
                    <a16:creationId xmlns:a16="http://schemas.microsoft.com/office/drawing/2014/main" id="{D2F4878C-C6A0-A889-02CB-6861D21070DE}"/>
                  </a:ext>
                </a:extLst>
              </p:cNvPr>
              <p:cNvSpPr txBox="1">
                <a:spLocks noRot="1" noChangeAspect="1" noMove="1" noResize="1" noEditPoints="1" noAdjustHandles="1" noChangeArrowheads="1" noChangeShapeType="1" noTextEdit="1"/>
              </p:cNvSpPr>
              <p:nvPr/>
            </p:nvSpPr>
            <p:spPr>
              <a:xfrm>
                <a:off x="3738557" y="4507022"/>
                <a:ext cx="6358606" cy="1027974"/>
              </a:xfrm>
              <a:prstGeom prst="rect">
                <a:avLst/>
              </a:prstGeom>
              <a:blipFill>
                <a:blip r:embed="rId4"/>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73C158DF-B4D6-7922-C6CF-B4BB6BB096D2}"/>
              </a:ext>
            </a:extLst>
          </p:cNvPr>
          <p:cNvSpPr txBox="1"/>
          <p:nvPr/>
        </p:nvSpPr>
        <p:spPr>
          <a:xfrm>
            <a:off x="5877542" y="4325145"/>
            <a:ext cx="2235567" cy="369332"/>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gn="ctr"/>
            <a:r>
              <a:rPr lang="en-US" altLang="zh-CN"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FCM </a:t>
            </a:r>
            <a:r>
              <a:rPr lang="zh-CN" altLang="en-US"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的目标</a:t>
            </a:r>
          </a:p>
        </p:txBody>
      </p:sp>
      <p:sp>
        <p:nvSpPr>
          <p:cNvPr id="11" name="Line 7">
            <a:extLst>
              <a:ext uri="{FF2B5EF4-FFF2-40B4-BE49-F238E27FC236}">
                <a16:creationId xmlns:a16="http://schemas.microsoft.com/office/drawing/2014/main" id="{D35FC6F8-1E6E-4CA8-5F0B-22496DF9D133}"/>
              </a:ext>
            </a:extLst>
          </p:cNvPr>
          <p:cNvSpPr>
            <a:spLocks noChangeShapeType="1"/>
          </p:cNvSpPr>
          <p:nvPr/>
        </p:nvSpPr>
        <p:spPr bwMode="auto">
          <a:xfrm>
            <a:off x="2472359" y="4682700"/>
            <a:ext cx="948666" cy="522346"/>
          </a:xfrm>
          <a:prstGeom prst="line">
            <a:avLst/>
          </a:prstGeom>
          <a:noFill/>
          <a:ln w="9">
            <a:solidFill>
              <a:schemeClr val="bg1">
                <a:lumMod val="75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799">
              <a:latin typeface="等线" panose="02010600030101010101" pitchFamily="2" charset="-122"/>
              <a:ea typeface="等线" panose="02010600030101010101" pitchFamily="2" charset="-122"/>
              <a:cs typeface="+mn-ea"/>
              <a:sym typeface="+mn-lt"/>
            </a:endParaRPr>
          </a:p>
        </p:txBody>
      </p:sp>
    </p:spTree>
    <p:extLst>
      <p:ext uri="{BB962C8B-B14F-4D97-AF65-F5344CB8AC3E}">
        <p14:creationId xmlns:p14="http://schemas.microsoft.com/office/powerpoint/2010/main" val="162193948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9" name="文本框 3928">
            <a:extLst>
              <a:ext uri="{FF2B5EF4-FFF2-40B4-BE49-F238E27FC236}">
                <a16:creationId xmlns:a16="http://schemas.microsoft.com/office/drawing/2014/main" id="{0C8AB590-2055-E7A4-BF92-BB82F3363E11}"/>
              </a:ext>
            </a:extLst>
          </p:cNvPr>
          <p:cNvSpPr txBox="1"/>
          <p:nvPr/>
        </p:nvSpPr>
        <p:spPr>
          <a:xfrm>
            <a:off x="5227011" y="141568"/>
            <a:ext cx="1737976" cy="523220"/>
          </a:xfrm>
          <a:prstGeom prst="rect">
            <a:avLst/>
          </a:prstGeom>
          <a:noFill/>
        </p:spPr>
        <p:txBody>
          <a:bodyPr wrap="none" rtlCol="0">
            <a:spAutoFit/>
          </a:bodyPr>
          <a:lstStyle/>
          <a:p>
            <a:pPr algn="ctr" eaLnBrk="1" hangingPunct="1"/>
            <a:r>
              <a:rPr lang="en-US" altLang="zh-CN" sz="2800" b="1" dirty="0">
                <a:solidFill>
                  <a:schemeClr val="bg1"/>
                </a:solidFill>
                <a:latin typeface="等线" panose="02010600030101010101" pitchFamily="2" charset="-122"/>
                <a:ea typeface="等线" panose="02010600030101010101" pitchFamily="2" charset="-122"/>
                <a:cs typeface="+mn-ea"/>
                <a:sym typeface="+mn-lt"/>
              </a:rPr>
              <a:t>FCM</a:t>
            </a:r>
            <a:r>
              <a:rPr lang="zh-CN" altLang="en-US" sz="2800" b="1" dirty="0">
                <a:solidFill>
                  <a:schemeClr val="bg1"/>
                </a:solidFill>
                <a:latin typeface="等线" panose="02010600030101010101" pitchFamily="2" charset="-122"/>
                <a:ea typeface="等线" panose="02010600030101010101" pitchFamily="2" charset="-122"/>
                <a:cs typeface="+mn-ea"/>
                <a:sym typeface="+mn-lt"/>
              </a:rPr>
              <a:t> 聚类</a:t>
            </a:r>
          </a:p>
        </p:txBody>
      </p:sp>
      <p:grpSp>
        <p:nvGrpSpPr>
          <p:cNvPr id="3947" name="组合 3946">
            <a:extLst>
              <a:ext uri="{FF2B5EF4-FFF2-40B4-BE49-F238E27FC236}">
                <a16:creationId xmlns:a16="http://schemas.microsoft.com/office/drawing/2014/main" id="{BEE2BC52-AC25-F00D-620B-65272C2A3D2C}"/>
              </a:ext>
            </a:extLst>
          </p:cNvPr>
          <p:cNvGrpSpPr/>
          <p:nvPr/>
        </p:nvGrpSpPr>
        <p:grpSpPr>
          <a:xfrm>
            <a:off x="3867149" y="183944"/>
            <a:ext cx="4457702" cy="414472"/>
            <a:chOff x="2495404" y="2589213"/>
            <a:chExt cx="7179426" cy="667535"/>
          </a:xfrm>
        </p:grpSpPr>
        <p:sp>
          <p:nvSpPr>
            <p:cNvPr id="3945" name="左大括号 3944">
              <a:extLst>
                <a:ext uri="{FF2B5EF4-FFF2-40B4-BE49-F238E27FC236}">
                  <a16:creationId xmlns:a16="http://schemas.microsoft.com/office/drawing/2014/main" id="{D78781F7-B47B-BCC2-1943-ABE6A785AA5E}"/>
                </a:ext>
              </a:extLst>
            </p:cNvPr>
            <p:cNvSpPr/>
            <p:nvPr/>
          </p:nvSpPr>
          <p:spPr>
            <a:xfrm>
              <a:off x="2495404" y="2589214"/>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3946" name="左大括号 3945">
              <a:extLst>
                <a:ext uri="{FF2B5EF4-FFF2-40B4-BE49-F238E27FC236}">
                  <a16:creationId xmlns:a16="http://schemas.microsoft.com/office/drawing/2014/main" id="{1DC0BF02-2552-A04D-243B-A173A7E10E05}"/>
                </a:ext>
              </a:extLst>
            </p:cNvPr>
            <p:cNvSpPr/>
            <p:nvPr/>
          </p:nvSpPr>
          <p:spPr>
            <a:xfrm rot="10800000">
              <a:off x="9519381" y="2589213"/>
              <a:ext cx="155449" cy="667533"/>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grpSp>
        <p:nvGrpSpPr>
          <p:cNvPr id="19" name="组合 18">
            <a:extLst>
              <a:ext uri="{FF2B5EF4-FFF2-40B4-BE49-F238E27FC236}">
                <a16:creationId xmlns:a16="http://schemas.microsoft.com/office/drawing/2014/main" id="{056FB8D3-D602-3D17-B8D4-EFF3347B2B93}"/>
              </a:ext>
            </a:extLst>
          </p:cNvPr>
          <p:cNvGrpSpPr/>
          <p:nvPr/>
        </p:nvGrpSpPr>
        <p:grpSpPr>
          <a:xfrm>
            <a:off x="237357" y="917841"/>
            <a:ext cx="4658299" cy="1054670"/>
            <a:chOff x="353104" y="1044977"/>
            <a:chExt cx="4658299" cy="1054670"/>
          </a:xfrm>
        </p:grpSpPr>
        <p:sp>
          <p:nvSpPr>
            <p:cNvPr id="20" name="矩形 19">
              <a:extLst>
                <a:ext uri="{FF2B5EF4-FFF2-40B4-BE49-F238E27FC236}">
                  <a16:creationId xmlns:a16="http://schemas.microsoft.com/office/drawing/2014/main" id="{5F139EC7-C44E-5E40-1609-FFA65E8419F2}"/>
                </a:ext>
              </a:extLst>
            </p:cNvPr>
            <p:cNvSpPr/>
            <p:nvPr/>
          </p:nvSpPr>
          <p:spPr>
            <a:xfrm>
              <a:off x="1131050" y="1136604"/>
              <a:ext cx="3880353" cy="443229"/>
            </a:xfrm>
            <a:prstGeom prst="rect">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grpSp>
          <p:nvGrpSpPr>
            <p:cNvPr id="21" name="组合 20">
              <a:extLst>
                <a:ext uri="{FF2B5EF4-FFF2-40B4-BE49-F238E27FC236}">
                  <a16:creationId xmlns:a16="http://schemas.microsoft.com/office/drawing/2014/main" id="{7993E212-43C2-D1FB-4FF6-3B1047D8E5CD}"/>
                </a:ext>
              </a:extLst>
            </p:cNvPr>
            <p:cNvGrpSpPr/>
            <p:nvPr/>
          </p:nvGrpSpPr>
          <p:grpSpPr>
            <a:xfrm>
              <a:off x="1421397" y="1188224"/>
              <a:ext cx="3590006" cy="911423"/>
              <a:chOff x="283598" y="1848478"/>
              <a:chExt cx="3590006" cy="911423"/>
            </a:xfrm>
          </p:grpSpPr>
          <p:sp>
            <p:nvSpPr>
              <p:cNvPr id="23" name="文本框 22">
                <a:extLst>
                  <a:ext uri="{FF2B5EF4-FFF2-40B4-BE49-F238E27FC236}">
                    <a16:creationId xmlns:a16="http://schemas.microsoft.com/office/drawing/2014/main" id="{B5B5E357-9DFB-AD6A-1225-AE3719869C9C}"/>
                  </a:ext>
                </a:extLst>
              </p:cNvPr>
              <p:cNvSpPr txBox="1"/>
              <p:nvPr/>
            </p:nvSpPr>
            <p:spPr>
              <a:xfrm>
                <a:off x="283598" y="2335746"/>
                <a:ext cx="3590006" cy="424155"/>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p:txBody>
          </p:sp>
          <p:sp>
            <p:nvSpPr>
              <p:cNvPr id="24" name="文本框 23">
                <a:extLst>
                  <a:ext uri="{FF2B5EF4-FFF2-40B4-BE49-F238E27FC236}">
                    <a16:creationId xmlns:a16="http://schemas.microsoft.com/office/drawing/2014/main" id="{55231C74-B4B8-219F-18F1-CC7B8B48922D}"/>
                  </a:ext>
                </a:extLst>
              </p:cNvPr>
              <p:cNvSpPr txBox="1"/>
              <p:nvPr/>
            </p:nvSpPr>
            <p:spPr>
              <a:xfrm>
                <a:off x="283599" y="1848478"/>
                <a:ext cx="3232021" cy="369332"/>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en-US" altLang="zh-CN"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FCM </a:t>
                </a:r>
                <a:r>
                  <a:rPr lang="zh-CN" altLang="en-US"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聚类目标函数求解</a:t>
                </a:r>
              </a:p>
            </p:txBody>
          </p:sp>
        </p:grpSp>
        <p:sp>
          <p:nvSpPr>
            <p:cNvPr id="22" name="right-thin-arrowheads_32738">
              <a:extLst>
                <a:ext uri="{FF2B5EF4-FFF2-40B4-BE49-F238E27FC236}">
                  <a16:creationId xmlns:a16="http://schemas.microsoft.com/office/drawing/2014/main" id="{991AF239-F56B-414E-0FC9-B1ABD6634B15}"/>
                </a:ext>
              </a:extLst>
            </p:cNvPr>
            <p:cNvSpPr/>
            <p:nvPr/>
          </p:nvSpPr>
          <p:spPr>
            <a:xfrm>
              <a:off x="353104" y="1044977"/>
              <a:ext cx="609685" cy="609403"/>
            </a:xfrm>
            <a:custGeom>
              <a:avLst/>
              <a:gdLst>
                <a:gd name="T0" fmla="*/ 5083 w 6101"/>
                <a:gd name="T1" fmla="*/ 3053 h 6107"/>
                <a:gd name="T2" fmla="*/ 2791 w 6101"/>
                <a:gd name="T3" fmla="*/ 761 h 6107"/>
                <a:gd name="T4" fmla="*/ 2791 w 6101"/>
                <a:gd name="T5" fmla="*/ 164 h 6107"/>
                <a:gd name="T6" fmla="*/ 3387 w 6101"/>
                <a:gd name="T7" fmla="*/ 164 h 6107"/>
                <a:gd name="T8" fmla="*/ 5978 w 6101"/>
                <a:gd name="T9" fmla="*/ 2755 h 6107"/>
                <a:gd name="T10" fmla="*/ 6101 w 6101"/>
                <a:gd name="T11" fmla="*/ 3053 h 6107"/>
                <a:gd name="T12" fmla="*/ 5978 w 6101"/>
                <a:gd name="T13" fmla="*/ 3351 h 6107"/>
                <a:gd name="T14" fmla="*/ 3387 w 6101"/>
                <a:gd name="T15" fmla="*/ 5942 h 6107"/>
                <a:gd name="T16" fmla="*/ 2791 w 6101"/>
                <a:gd name="T17" fmla="*/ 5942 h 6107"/>
                <a:gd name="T18" fmla="*/ 2791 w 6101"/>
                <a:gd name="T19" fmla="*/ 5345 h 6107"/>
                <a:gd name="T20" fmla="*/ 5083 w 6101"/>
                <a:gd name="T21" fmla="*/ 3053 h 6107"/>
                <a:gd name="T22" fmla="*/ 165 w 6101"/>
                <a:gd name="T23" fmla="*/ 5345 h 6107"/>
                <a:gd name="T24" fmla="*/ 165 w 6101"/>
                <a:gd name="T25" fmla="*/ 5942 h 6107"/>
                <a:gd name="T26" fmla="*/ 761 w 6101"/>
                <a:gd name="T27" fmla="*/ 5942 h 6107"/>
                <a:gd name="T28" fmla="*/ 3352 w 6101"/>
                <a:gd name="T29" fmla="*/ 3351 h 6107"/>
                <a:gd name="T30" fmla="*/ 3475 w 6101"/>
                <a:gd name="T31" fmla="*/ 3053 h 6107"/>
                <a:gd name="T32" fmla="*/ 3352 w 6101"/>
                <a:gd name="T33" fmla="*/ 2755 h 6107"/>
                <a:gd name="T34" fmla="*/ 761 w 6101"/>
                <a:gd name="T35" fmla="*/ 164 h 6107"/>
                <a:gd name="T36" fmla="*/ 165 w 6101"/>
                <a:gd name="T37" fmla="*/ 164 h 6107"/>
                <a:gd name="T38" fmla="*/ 165 w 6101"/>
                <a:gd name="T39" fmla="*/ 761 h 6107"/>
                <a:gd name="T40" fmla="*/ 2457 w 6101"/>
                <a:gd name="T41" fmla="*/ 3053 h 6107"/>
                <a:gd name="T42" fmla="*/ 165 w 6101"/>
                <a:gd name="T43" fmla="*/ 5345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5083" y="3053"/>
                  </a:moveTo>
                  <a:lnTo>
                    <a:pt x="2791" y="761"/>
                  </a:lnTo>
                  <a:cubicBezTo>
                    <a:pt x="2626" y="596"/>
                    <a:pt x="2626" y="329"/>
                    <a:pt x="2791" y="164"/>
                  </a:cubicBezTo>
                  <a:cubicBezTo>
                    <a:pt x="2955" y="0"/>
                    <a:pt x="3222" y="0"/>
                    <a:pt x="3387" y="164"/>
                  </a:cubicBezTo>
                  <a:lnTo>
                    <a:pt x="5978" y="2755"/>
                  </a:lnTo>
                  <a:cubicBezTo>
                    <a:pt x="6060" y="2837"/>
                    <a:pt x="6101" y="2945"/>
                    <a:pt x="6101" y="3053"/>
                  </a:cubicBezTo>
                  <a:cubicBezTo>
                    <a:pt x="6101" y="3161"/>
                    <a:pt x="6060" y="3269"/>
                    <a:pt x="5978" y="3351"/>
                  </a:cubicBezTo>
                  <a:lnTo>
                    <a:pt x="3387" y="5942"/>
                  </a:lnTo>
                  <a:cubicBezTo>
                    <a:pt x="3222" y="6107"/>
                    <a:pt x="2955" y="6107"/>
                    <a:pt x="2791" y="5942"/>
                  </a:cubicBezTo>
                  <a:cubicBezTo>
                    <a:pt x="2626" y="5777"/>
                    <a:pt x="2626" y="5510"/>
                    <a:pt x="2791" y="5345"/>
                  </a:cubicBezTo>
                  <a:lnTo>
                    <a:pt x="5083" y="3053"/>
                  </a:lnTo>
                  <a:close/>
                  <a:moveTo>
                    <a:pt x="165" y="5345"/>
                  </a:moveTo>
                  <a:cubicBezTo>
                    <a:pt x="0" y="5510"/>
                    <a:pt x="0" y="5777"/>
                    <a:pt x="165" y="5942"/>
                  </a:cubicBezTo>
                  <a:cubicBezTo>
                    <a:pt x="329" y="6107"/>
                    <a:pt x="596" y="6107"/>
                    <a:pt x="761" y="5942"/>
                  </a:cubicBezTo>
                  <a:lnTo>
                    <a:pt x="3352" y="3351"/>
                  </a:lnTo>
                  <a:cubicBezTo>
                    <a:pt x="3434" y="3269"/>
                    <a:pt x="3475" y="3161"/>
                    <a:pt x="3475" y="3053"/>
                  </a:cubicBezTo>
                  <a:cubicBezTo>
                    <a:pt x="3475" y="2945"/>
                    <a:pt x="3434" y="2837"/>
                    <a:pt x="3352" y="2755"/>
                  </a:cubicBezTo>
                  <a:lnTo>
                    <a:pt x="761" y="164"/>
                  </a:lnTo>
                  <a:cubicBezTo>
                    <a:pt x="596" y="0"/>
                    <a:pt x="329" y="0"/>
                    <a:pt x="165" y="164"/>
                  </a:cubicBezTo>
                  <a:cubicBezTo>
                    <a:pt x="0" y="329"/>
                    <a:pt x="0" y="596"/>
                    <a:pt x="165" y="761"/>
                  </a:cubicBezTo>
                  <a:lnTo>
                    <a:pt x="2457" y="3053"/>
                  </a:lnTo>
                  <a:lnTo>
                    <a:pt x="165" y="5345"/>
                  </a:lnTo>
                  <a:close/>
                </a:path>
              </a:pathLst>
            </a:custGeom>
            <a:solidFill>
              <a:schemeClr val="bg1"/>
            </a:solidFill>
            <a:ln>
              <a:solidFill>
                <a:srgbClr val="4167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等线" panose="02010600030101010101" pitchFamily="2" charset="-122"/>
                <a:ea typeface="等线" panose="02010600030101010101" pitchFamily="2" charset="-122"/>
              </a:endParaRPr>
            </a:p>
          </p:txBody>
        </p:sp>
      </p:gr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7C76F24-9757-B20E-025F-FB333A7420EE}"/>
                  </a:ext>
                </a:extLst>
              </p:cNvPr>
              <p:cNvSpPr txBox="1"/>
              <p:nvPr/>
            </p:nvSpPr>
            <p:spPr>
              <a:xfrm>
                <a:off x="1421397" y="1779347"/>
                <a:ext cx="8049698" cy="4847417"/>
              </a:xfrm>
              <a:prstGeom prst="rect">
                <a:avLst/>
              </a:prstGeom>
              <a:noFill/>
            </p:spPr>
            <p:txBody>
              <a:bodyPr wrap="square">
                <a:spAutoFit/>
              </a:bodyPr>
              <a:lstStyle/>
              <a:p>
                <a14:m>
                  <m:oMath xmlns:m="http://schemas.openxmlformats.org/officeDocument/2006/math">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𝐽</m:t>
                        </m:r>
                      </m:e>
                      <m:sub>
                        <m:r>
                          <a:rPr lang="en-US" altLang="zh-CN" sz="1600" b="0" i="1" smtClean="0">
                            <a:solidFill>
                              <a:srgbClr val="404040"/>
                            </a:solidFill>
                            <a:latin typeface="Cambria Math" panose="02040503050406030204" pitchFamily="18" charset="0"/>
                          </a:rPr>
                          <m:t>𝑚</m:t>
                        </m:r>
                      </m:sub>
                    </m:sSub>
                    <m:d>
                      <m:dPr>
                        <m:ctrlPr>
                          <a:rPr lang="en-US" altLang="zh-CN" sz="1600" b="0" i="1" smtClean="0">
                            <a:solidFill>
                              <a:srgbClr val="404040"/>
                            </a:solidFill>
                            <a:latin typeface="Cambria Math" panose="02040503050406030204" pitchFamily="18" charset="0"/>
                          </a:rPr>
                        </m:ctrlPr>
                      </m:dPr>
                      <m:e>
                        <m:r>
                          <a:rPr lang="en-US" altLang="zh-CN" sz="1600" b="0" i="1" smtClean="0">
                            <a:solidFill>
                              <a:srgbClr val="404040"/>
                            </a:solidFill>
                            <a:latin typeface="Cambria Math" panose="02040503050406030204" pitchFamily="18" charset="0"/>
                          </a:rPr>
                          <m:t>𝑈</m:t>
                        </m:r>
                        <m:r>
                          <a:rPr lang="en-US" altLang="zh-CN" sz="1600" b="0" i="1" smtClean="0">
                            <a:solidFill>
                              <a:srgbClr val="404040"/>
                            </a:solidFill>
                            <a:latin typeface="Cambria Math" panose="02040503050406030204" pitchFamily="18" charset="0"/>
                          </a:rPr>
                          <m:t>,</m:t>
                        </m:r>
                        <m:r>
                          <a:rPr lang="en-US" altLang="zh-CN" sz="1600" b="0" i="1" smtClean="0">
                            <a:solidFill>
                              <a:srgbClr val="404040"/>
                            </a:solidFill>
                            <a:latin typeface="Cambria Math" panose="02040503050406030204" pitchFamily="18" charset="0"/>
                          </a:rPr>
                          <m:t>𝑉</m:t>
                        </m:r>
                        <m:r>
                          <a:rPr lang="en-US" altLang="zh-CN" sz="1600" b="0" i="1" smtClean="0">
                            <a:solidFill>
                              <a:srgbClr val="404040"/>
                            </a:solidFill>
                            <a:latin typeface="Cambria Math" panose="02040503050406030204" pitchFamily="18" charset="0"/>
                          </a:rPr>
                          <m:t>;</m:t>
                        </m:r>
                        <m:r>
                          <a:rPr lang="en-US" altLang="zh-CN" sz="1600" b="0" i="1" smtClean="0">
                            <a:solidFill>
                              <a:srgbClr val="404040"/>
                            </a:solidFill>
                            <a:latin typeface="Cambria Math" panose="02040503050406030204" pitchFamily="18" charset="0"/>
                          </a:rPr>
                          <m:t>𝑋</m:t>
                        </m:r>
                      </m:e>
                    </m:d>
                    <m:r>
                      <a:rPr lang="en-US" altLang="zh-CN" sz="1600" b="0" i="1" smtClean="0">
                        <a:solidFill>
                          <a:srgbClr val="404040"/>
                        </a:solidFill>
                        <a:latin typeface="Cambria Math" panose="02040503050406030204" pitchFamily="18" charset="0"/>
                      </a:rPr>
                      <m:t>=</m:t>
                    </m:r>
                    <m:nary>
                      <m:naryPr>
                        <m:chr m:val="∑"/>
                        <m:ctrlPr>
                          <a:rPr lang="en-US" altLang="zh-CN" sz="1600" b="0" i="1" smtClean="0">
                            <a:solidFill>
                              <a:srgbClr val="404040"/>
                            </a:solidFill>
                            <a:latin typeface="Cambria Math" panose="02040503050406030204" pitchFamily="18" charset="0"/>
                          </a:rPr>
                        </m:ctrlPr>
                      </m:naryPr>
                      <m:sub>
                        <m:r>
                          <m:rPr>
                            <m:brk m:alnAt="23"/>
                          </m:rPr>
                          <a:rPr lang="en-US" altLang="zh-CN" sz="1600" b="0" i="1" smtClean="0">
                            <a:solidFill>
                              <a:srgbClr val="404040"/>
                            </a:solidFill>
                            <a:latin typeface="Cambria Math" panose="02040503050406030204" pitchFamily="18" charset="0"/>
                          </a:rPr>
                          <m:t>𝑘</m:t>
                        </m:r>
                        <m:r>
                          <a:rPr lang="en-US" altLang="zh-CN" sz="1600" b="0" i="1" smtClean="0">
                            <a:solidFill>
                              <a:srgbClr val="404040"/>
                            </a:solidFill>
                            <a:latin typeface="Cambria Math" panose="02040503050406030204" pitchFamily="18" charset="0"/>
                          </a:rPr>
                          <m:t>=1</m:t>
                        </m:r>
                      </m:sub>
                      <m:sup>
                        <m:r>
                          <a:rPr lang="en-US" altLang="zh-CN" sz="1600" b="0" i="1" smtClean="0">
                            <a:solidFill>
                              <a:srgbClr val="404040"/>
                            </a:solidFill>
                            <a:latin typeface="Cambria Math" panose="02040503050406030204" pitchFamily="18" charset="0"/>
                          </a:rPr>
                          <m:t>𝑛</m:t>
                        </m:r>
                      </m:sup>
                      <m:e>
                        <m:nary>
                          <m:naryPr>
                            <m:chr m:val="∑"/>
                            <m:ctrlPr>
                              <a:rPr lang="en-US" altLang="zh-CN" sz="1600" b="0" i="1" smtClean="0">
                                <a:solidFill>
                                  <a:srgbClr val="404040"/>
                                </a:solidFill>
                                <a:latin typeface="Cambria Math" panose="02040503050406030204" pitchFamily="18" charset="0"/>
                              </a:rPr>
                            </m:ctrlPr>
                          </m:naryPr>
                          <m:sub>
                            <m:r>
                              <m:rPr>
                                <m:brk m:alnAt="23"/>
                              </m:rPr>
                              <a:rPr lang="en-US" altLang="zh-CN" sz="1600" b="0" i="1" smtClean="0">
                                <a:solidFill>
                                  <a:srgbClr val="404040"/>
                                </a:solidFill>
                                <a:latin typeface="Cambria Math" panose="02040503050406030204" pitchFamily="18" charset="0"/>
                              </a:rPr>
                              <m:t>𝑖</m:t>
                            </m:r>
                            <m:r>
                              <a:rPr lang="en-US" altLang="zh-CN" sz="1600" b="0" i="1" smtClean="0">
                                <a:solidFill>
                                  <a:srgbClr val="404040"/>
                                </a:solidFill>
                                <a:latin typeface="Cambria Math" panose="02040503050406030204" pitchFamily="18" charset="0"/>
                              </a:rPr>
                              <m:t>=1</m:t>
                            </m:r>
                          </m:sub>
                          <m:sup>
                            <m:r>
                              <a:rPr lang="en-US" altLang="zh-CN" sz="1600" b="0" i="1" smtClean="0">
                                <a:solidFill>
                                  <a:srgbClr val="404040"/>
                                </a:solidFill>
                                <a:latin typeface="Cambria Math" panose="02040503050406030204" pitchFamily="18" charset="0"/>
                              </a:rPr>
                              <m:t>𝑐</m:t>
                            </m:r>
                          </m:sup>
                          <m:e>
                            <m:sSup>
                              <m:sSupPr>
                                <m:ctrlPr>
                                  <a:rPr lang="en-US" altLang="zh-CN" sz="1600" b="0" i="1" smtClean="0">
                                    <a:solidFill>
                                      <a:srgbClr val="404040"/>
                                    </a:solidFill>
                                    <a:latin typeface="Cambria Math" panose="02040503050406030204" pitchFamily="18" charset="0"/>
                                  </a:rPr>
                                </m:ctrlPr>
                              </m:sSupPr>
                              <m:e>
                                <m:d>
                                  <m:dPr>
                                    <m:ctrlPr>
                                      <a:rPr lang="en-US" altLang="zh-CN" sz="1600" b="0" i="1" smtClean="0">
                                        <a:solidFill>
                                          <a:srgbClr val="404040"/>
                                        </a:solidFill>
                                        <a:latin typeface="Cambria Math" panose="02040503050406030204" pitchFamily="18" charset="0"/>
                                      </a:rPr>
                                    </m:ctrlPr>
                                  </m:dPr>
                                  <m:e>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𝑢</m:t>
                                        </m:r>
                                      </m:e>
                                      <m:sub>
                                        <m:r>
                                          <a:rPr lang="en-US" altLang="zh-CN" sz="1600" b="0" i="1" smtClean="0">
                                            <a:solidFill>
                                              <a:srgbClr val="404040"/>
                                            </a:solidFill>
                                            <a:latin typeface="Cambria Math" panose="02040503050406030204" pitchFamily="18" charset="0"/>
                                          </a:rPr>
                                          <m:t>𝑖𝑘</m:t>
                                        </m:r>
                                      </m:sub>
                                    </m:sSub>
                                  </m:e>
                                </m:d>
                              </m:e>
                              <m:sup>
                                <m:r>
                                  <a:rPr lang="en-US" altLang="zh-CN" sz="1600" b="0" i="1" smtClean="0">
                                    <a:solidFill>
                                      <a:srgbClr val="404040"/>
                                    </a:solidFill>
                                    <a:latin typeface="Cambria Math" panose="02040503050406030204" pitchFamily="18" charset="0"/>
                                  </a:rPr>
                                  <m:t>𝑚</m:t>
                                </m:r>
                              </m:sup>
                            </m:sSup>
                            <m:sSubSup>
                              <m:sSubSupPr>
                                <m:ctrlPr>
                                  <a:rPr lang="en-US" altLang="zh-CN" sz="1600" b="0" i="1" smtClean="0">
                                    <a:solidFill>
                                      <a:srgbClr val="404040"/>
                                    </a:solidFill>
                                    <a:latin typeface="Cambria Math" panose="02040503050406030204" pitchFamily="18" charset="0"/>
                                  </a:rPr>
                                </m:ctrlPr>
                              </m:sSubSupPr>
                              <m:e>
                                <m:r>
                                  <a:rPr lang="en-US" altLang="zh-CN" sz="1600" b="0" i="1" smtClean="0">
                                    <a:solidFill>
                                      <a:srgbClr val="404040"/>
                                    </a:solidFill>
                                    <a:latin typeface="Cambria Math" panose="02040503050406030204" pitchFamily="18" charset="0"/>
                                  </a:rPr>
                                  <m:t>||</m:t>
                                </m:r>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𝑥</m:t>
                                    </m:r>
                                  </m:e>
                                  <m:sub>
                                    <m:r>
                                      <a:rPr lang="en-US" altLang="zh-CN" sz="1600" b="0" i="1" smtClean="0">
                                        <a:solidFill>
                                          <a:srgbClr val="404040"/>
                                        </a:solidFill>
                                        <a:latin typeface="Cambria Math" panose="02040503050406030204" pitchFamily="18" charset="0"/>
                                      </a:rPr>
                                      <m:t>𝑖</m:t>
                                    </m:r>
                                  </m:sub>
                                </m:sSub>
                                <m:r>
                                  <a:rPr lang="en-US" altLang="zh-CN" sz="1600" b="0" i="1" smtClean="0">
                                    <a:solidFill>
                                      <a:srgbClr val="404040"/>
                                    </a:solidFill>
                                    <a:latin typeface="Cambria Math" panose="02040503050406030204" pitchFamily="18" charset="0"/>
                                  </a:rPr>
                                  <m:t>−</m:t>
                                </m:r>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𝑣</m:t>
                                    </m:r>
                                  </m:e>
                                  <m:sub>
                                    <m:r>
                                      <a:rPr lang="en-US" altLang="zh-CN" sz="1600" b="0" i="1" smtClean="0">
                                        <a:solidFill>
                                          <a:srgbClr val="404040"/>
                                        </a:solidFill>
                                        <a:latin typeface="Cambria Math" panose="02040503050406030204" pitchFamily="18" charset="0"/>
                                      </a:rPr>
                                      <m:t>𝑗</m:t>
                                    </m:r>
                                  </m:sub>
                                </m:sSub>
                                <m:r>
                                  <a:rPr lang="en-US" altLang="zh-CN" sz="1600" b="0" i="1" smtClean="0">
                                    <a:solidFill>
                                      <a:srgbClr val="404040"/>
                                    </a:solidFill>
                                    <a:latin typeface="Cambria Math" panose="02040503050406030204" pitchFamily="18" charset="0"/>
                                  </a:rPr>
                                  <m:t>||</m:t>
                                </m:r>
                              </m:e>
                              <m:sub>
                                <m:r>
                                  <a:rPr lang="en-US" altLang="zh-CN" sz="1600" b="0" i="1" smtClean="0">
                                    <a:solidFill>
                                      <a:srgbClr val="404040"/>
                                    </a:solidFill>
                                    <a:latin typeface="Cambria Math" panose="02040503050406030204" pitchFamily="18" charset="0"/>
                                  </a:rPr>
                                  <m:t>𝐴</m:t>
                                </m:r>
                              </m:sub>
                              <m:sup>
                                <m:r>
                                  <a:rPr lang="en-US" altLang="zh-CN" sz="1600" b="0" i="1" smtClean="0">
                                    <a:solidFill>
                                      <a:srgbClr val="404040"/>
                                    </a:solidFill>
                                    <a:latin typeface="Cambria Math" panose="02040503050406030204" pitchFamily="18" charset="0"/>
                                  </a:rPr>
                                  <m:t>2</m:t>
                                </m:r>
                              </m:sup>
                            </m:sSubSup>
                            <m:r>
                              <a:rPr lang="en-US" altLang="zh-CN" sz="1600" b="0" i="1" smtClean="0">
                                <a:solidFill>
                                  <a:srgbClr val="404040"/>
                                </a:solidFill>
                                <a:latin typeface="Cambria Math" panose="02040503050406030204" pitchFamily="18" charset="0"/>
                              </a:rPr>
                              <m:t> </m:t>
                            </m:r>
                          </m:e>
                        </m:nary>
                      </m:e>
                    </m:nary>
                  </m:oMath>
                </a14:m>
                <a:r>
                  <a:rPr lang="en-US" altLang="zh-CN" sz="1600" dirty="0">
                    <a:solidFill>
                      <a:srgbClr val="404040"/>
                    </a:solidFill>
                    <a:latin typeface="等线" panose="02010600030101010101" pitchFamily="2" charset="-122"/>
                    <a:ea typeface="等线" panose="02010600030101010101" pitchFamily="2" charset="-122"/>
                  </a:rPr>
                  <a:t>,  </a:t>
                </a:r>
                <a14:m>
                  <m:oMath xmlns:m="http://schemas.openxmlformats.org/officeDocument/2006/math">
                    <m:r>
                      <a:rPr lang="en-US" altLang="zh-CN" sz="1600" i="1">
                        <a:solidFill>
                          <a:srgbClr val="404040"/>
                        </a:solidFill>
                        <a:latin typeface="Cambria Math" panose="02040503050406030204" pitchFamily="18" charset="0"/>
                      </a:rPr>
                      <m:t>𝑠</m:t>
                    </m:r>
                    <m:r>
                      <a:rPr lang="en-US" altLang="zh-CN" sz="1600" i="1">
                        <a:solidFill>
                          <a:srgbClr val="404040"/>
                        </a:solidFill>
                        <a:latin typeface="Cambria Math" panose="02040503050406030204" pitchFamily="18" charset="0"/>
                      </a:rPr>
                      <m:t>.</m:t>
                    </m:r>
                    <m:r>
                      <a:rPr lang="en-US" altLang="zh-CN" sz="1600" i="1">
                        <a:solidFill>
                          <a:srgbClr val="404040"/>
                        </a:solidFill>
                        <a:latin typeface="Cambria Math" panose="02040503050406030204" pitchFamily="18" charset="0"/>
                      </a:rPr>
                      <m:t>𝑡</m:t>
                    </m:r>
                    <m:r>
                      <a:rPr lang="en-US" altLang="zh-CN" sz="1600" i="1">
                        <a:solidFill>
                          <a:srgbClr val="404040"/>
                        </a:solidFill>
                        <a:latin typeface="Cambria Math" panose="02040503050406030204" pitchFamily="18" charset="0"/>
                      </a:rPr>
                      <m:t>. </m:t>
                    </m:r>
                    <m:nary>
                      <m:naryPr>
                        <m:chr m:val="∑"/>
                        <m:limLoc m:val="subSup"/>
                        <m:ctrlPr>
                          <a:rPr lang="en-US" altLang="zh-CN" sz="1600" i="1">
                            <a:solidFill>
                              <a:srgbClr val="404040"/>
                            </a:solidFill>
                            <a:latin typeface="Cambria Math" panose="02040503050406030204" pitchFamily="18" charset="0"/>
                          </a:rPr>
                        </m:ctrlPr>
                      </m:naryPr>
                      <m:sub>
                        <m:r>
                          <m:rPr>
                            <m:brk m:alnAt="25"/>
                          </m:rPr>
                          <a:rPr lang="en-US" altLang="zh-CN" sz="1600" i="1">
                            <a:solidFill>
                              <a:srgbClr val="404040"/>
                            </a:solidFill>
                            <a:latin typeface="Cambria Math" panose="02040503050406030204" pitchFamily="18" charset="0"/>
                          </a:rPr>
                          <m:t>𝑖</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𝑐</m:t>
                        </m:r>
                      </m:sup>
                      <m:e>
                        <m:sSub>
                          <m:sSubPr>
                            <m:ctrlPr>
                              <a:rPr lang="en-US" altLang="zh-CN" sz="1600" i="1">
                                <a:solidFill>
                                  <a:srgbClr val="404040"/>
                                </a:solidFill>
                                <a:latin typeface="Cambria Math" panose="02040503050406030204" pitchFamily="18" charset="0"/>
                              </a:rPr>
                            </m:ctrlPr>
                          </m:sSubPr>
                          <m:e>
                            <m:r>
                              <a:rPr lang="en-US" altLang="zh-CN" sz="1600" i="1">
                                <a:solidFill>
                                  <a:srgbClr val="404040"/>
                                </a:solidFill>
                                <a:latin typeface="Cambria Math" panose="02040503050406030204" pitchFamily="18" charset="0"/>
                              </a:rPr>
                              <m:t>𝑢</m:t>
                            </m:r>
                          </m:e>
                          <m:sub>
                            <m:r>
                              <a:rPr lang="en-US" altLang="zh-CN" sz="1600" i="1">
                                <a:solidFill>
                                  <a:srgbClr val="404040"/>
                                </a:solidFill>
                                <a:latin typeface="Cambria Math" panose="02040503050406030204" pitchFamily="18" charset="0"/>
                              </a:rPr>
                              <m:t>𝑖𝑗</m:t>
                            </m:r>
                          </m:sub>
                        </m:sSub>
                        <m:r>
                          <a:rPr lang="en-US" altLang="zh-CN" sz="1600" i="1">
                            <a:solidFill>
                              <a:srgbClr val="404040"/>
                            </a:solidFill>
                            <a:latin typeface="Cambria Math" panose="02040503050406030204" pitchFamily="18" charset="0"/>
                          </a:rPr>
                          <m:t>=1</m:t>
                        </m:r>
                      </m:e>
                    </m:nary>
                  </m:oMath>
                </a14:m>
                <a:r>
                  <a:rPr lang="en-US" altLang="zh-CN" sz="1600" b="0" dirty="0">
                    <a:solidFill>
                      <a:srgbClr val="404040"/>
                    </a:solidFill>
                    <a:latin typeface="等线" panose="02010600030101010101" pitchFamily="2" charset="-122"/>
                    <a:ea typeface="等线" panose="02010600030101010101" pitchFamily="2" charset="-122"/>
                    <a:sym typeface="HarmonyOS Sans SC Light" panose="00000400000000000000" pitchFamily="2" charset="-122"/>
                  </a:rPr>
                  <a:t>,</a:t>
                </a:r>
                <a:r>
                  <a:rPr lang="en-US" altLang="zh-CN" sz="1600" dirty="0">
                    <a:solidFill>
                      <a:srgbClr val="404040"/>
                    </a:solidFill>
                    <a:latin typeface="等线" panose="02010600030101010101" pitchFamily="2" charset="-122"/>
                    <a:ea typeface="等线" panose="02010600030101010101" pitchFamily="2" charset="-122"/>
                  </a:rPr>
                  <a:t> </a:t>
                </a:r>
                <a14:m>
                  <m:oMath xmlns:m="http://schemas.openxmlformats.org/officeDocument/2006/math">
                    <m:r>
                      <a:rPr lang="en-US" altLang="zh-CN" sz="1600" i="1">
                        <a:solidFill>
                          <a:srgbClr val="404040"/>
                        </a:solidFill>
                        <a:latin typeface="Cambria Math" panose="02040503050406030204" pitchFamily="18" charset="0"/>
                      </a:rPr>
                      <m:t>, </m:t>
                    </m:r>
                    <m:r>
                      <a:rPr lang="en-US" altLang="zh-CN" sz="1600" i="1">
                        <a:solidFill>
                          <a:srgbClr val="404040"/>
                        </a:solidFill>
                        <a:latin typeface="Cambria Math" panose="02040503050406030204" pitchFamily="18" charset="0"/>
                        <a:ea typeface="Cambria Math" panose="02040503050406030204" pitchFamily="18" charset="0"/>
                      </a:rPr>
                      <m:t>∀</m:t>
                    </m:r>
                    <m:r>
                      <a:rPr lang="en-US" altLang="zh-CN" sz="1600" i="1">
                        <a:solidFill>
                          <a:srgbClr val="404040"/>
                        </a:solidFill>
                        <a:latin typeface="Cambria Math" panose="02040503050406030204" pitchFamily="18" charset="0"/>
                        <a:ea typeface="Cambria Math" panose="02040503050406030204" pitchFamily="18" charset="0"/>
                      </a:rPr>
                      <m:t>𝑗</m:t>
                    </m:r>
                    <m:r>
                      <a:rPr lang="en-US" altLang="zh-CN" sz="1600" i="1">
                        <a:solidFill>
                          <a:srgbClr val="404040"/>
                        </a:solidFill>
                        <a:latin typeface="Cambria Math" panose="02040503050406030204" pitchFamily="18" charset="0"/>
                        <a:ea typeface="Cambria Math" panose="02040503050406030204" pitchFamily="18" charset="0"/>
                      </a:rPr>
                      <m:t>=1,2,……,</m:t>
                    </m:r>
                    <m:r>
                      <a:rPr lang="en-US" altLang="zh-CN" sz="1600" b="0" i="1" smtClean="0">
                        <a:solidFill>
                          <a:srgbClr val="404040"/>
                        </a:solidFill>
                        <a:latin typeface="Cambria Math" panose="02040503050406030204" pitchFamily="18" charset="0"/>
                        <a:ea typeface="Cambria Math" panose="02040503050406030204" pitchFamily="18" charset="0"/>
                      </a:rPr>
                      <m:t>𝑛</m:t>
                    </m:r>
                  </m:oMath>
                </a14:m>
                <a:endParaRPr lang="en-US" altLang="zh-CN" sz="1600" b="0" dirty="0">
                  <a:solidFill>
                    <a:srgbClr val="404040"/>
                  </a:solidFill>
                  <a:latin typeface="等线" panose="02010600030101010101" pitchFamily="2" charset="-122"/>
                  <a:ea typeface="等线" panose="02010600030101010101" pitchFamily="2" charset="-122"/>
                  <a:sym typeface="HarmonyOS Sans SC Light" panose="00000400000000000000" pitchFamily="2" charset="-122"/>
                </a:endParaRPr>
              </a:p>
              <a:p>
                <a14:m>
                  <m:oMath xmlns:m="http://schemas.openxmlformats.org/officeDocument/2006/math">
                    <m:r>
                      <a:rPr lang="zh-CN" altLang="en-US" sz="1600" i="1" dirty="0">
                        <a:solidFill>
                          <a:srgbClr val="404040"/>
                        </a:solidFill>
                        <a:latin typeface="Cambria Math" panose="02040503050406030204" pitchFamily="18" charset="0"/>
                        <a:sym typeface="HarmonyOS Sans SC Light" panose="00000400000000000000" pitchFamily="2" charset="-122"/>
                      </a:rPr>
                      <m:t>我们</m:t>
                    </m:r>
                  </m:oMath>
                </a14:m>
                <a:r>
                  <a:rPr lang="zh-CN" altLang="en-US" sz="1600" b="0" dirty="0">
                    <a:solidFill>
                      <a:srgbClr val="404040"/>
                    </a:solidFill>
                    <a:latin typeface="等线" panose="02010600030101010101" pitchFamily="2" charset="-122"/>
                    <a:ea typeface="等线" panose="02010600030101010101" pitchFamily="2" charset="-122"/>
                  </a:rPr>
                  <a:t>使用拉格朗日乘子法：</a:t>
                </a:r>
                <a14:m>
                  <m:oMath xmlns:m="http://schemas.openxmlformats.org/officeDocument/2006/math">
                    <m:r>
                      <a:rPr lang="en-US" altLang="zh-CN" sz="1600" b="0" i="1" smtClean="0">
                        <a:solidFill>
                          <a:srgbClr val="404040"/>
                        </a:solidFill>
                        <a:latin typeface="Cambria Math" panose="02040503050406030204" pitchFamily="18" charset="0"/>
                      </a:rPr>
                      <m:t>𝐿</m:t>
                    </m:r>
                    <m:d>
                      <m:dPr>
                        <m:ctrlPr>
                          <a:rPr lang="en-US" altLang="zh-CN" sz="1600" b="0" i="1" smtClean="0">
                            <a:solidFill>
                              <a:srgbClr val="404040"/>
                            </a:solidFill>
                            <a:latin typeface="Cambria Math" panose="02040503050406030204" pitchFamily="18" charset="0"/>
                          </a:rPr>
                        </m:ctrlPr>
                      </m:dPr>
                      <m:e>
                        <m:r>
                          <a:rPr lang="en-US" altLang="zh-CN" sz="1600" b="0" i="1" smtClean="0">
                            <a:solidFill>
                              <a:srgbClr val="404040"/>
                            </a:solidFill>
                            <a:latin typeface="Cambria Math" panose="02040503050406030204" pitchFamily="18" charset="0"/>
                          </a:rPr>
                          <m:t>𝑈</m:t>
                        </m:r>
                        <m:r>
                          <a:rPr lang="en-US" altLang="zh-CN" sz="1600" b="0" i="1" smtClean="0">
                            <a:solidFill>
                              <a:srgbClr val="404040"/>
                            </a:solidFill>
                            <a:latin typeface="Cambria Math" panose="02040503050406030204" pitchFamily="18" charset="0"/>
                          </a:rPr>
                          <m:t>,</m:t>
                        </m:r>
                        <m:r>
                          <a:rPr lang="en-US" altLang="zh-CN" sz="1600" b="0" i="1" smtClean="0">
                            <a:solidFill>
                              <a:srgbClr val="404040"/>
                            </a:solidFill>
                            <a:latin typeface="Cambria Math" panose="02040503050406030204" pitchFamily="18" charset="0"/>
                          </a:rPr>
                          <m:t>𝑉</m:t>
                        </m:r>
                      </m:e>
                    </m:d>
                    <m:r>
                      <a:rPr lang="en-US" altLang="zh-CN" sz="1600" b="0" i="1" smtClean="0">
                        <a:solidFill>
                          <a:srgbClr val="404040"/>
                        </a:solidFill>
                        <a:latin typeface="Cambria Math" panose="02040503050406030204" pitchFamily="18" charset="0"/>
                      </a:rPr>
                      <m:t>=</m:t>
                    </m:r>
                    <m:nary>
                      <m:naryPr>
                        <m:chr m:val="∑"/>
                        <m:ctrlPr>
                          <a:rPr lang="en-US" altLang="zh-CN" sz="1600" i="1">
                            <a:solidFill>
                              <a:srgbClr val="404040"/>
                            </a:solidFill>
                            <a:latin typeface="Cambria Math" panose="02040503050406030204" pitchFamily="18" charset="0"/>
                          </a:rPr>
                        </m:ctrlPr>
                      </m:naryPr>
                      <m:sub>
                        <m:r>
                          <m:rPr>
                            <m:brk m:alnAt="23"/>
                          </m:rPr>
                          <a:rPr lang="en-US" altLang="zh-CN" sz="1600" i="1">
                            <a:solidFill>
                              <a:srgbClr val="404040"/>
                            </a:solidFill>
                            <a:latin typeface="Cambria Math" panose="02040503050406030204" pitchFamily="18" charset="0"/>
                          </a:rPr>
                          <m:t>𝑘</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𝑛</m:t>
                        </m:r>
                      </m:sup>
                      <m:e>
                        <m:nary>
                          <m:naryPr>
                            <m:chr m:val="∑"/>
                            <m:ctrlPr>
                              <a:rPr lang="en-US" altLang="zh-CN" sz="1600" i="1">
                                <a:solidFill>
                                  <a:srgbClr val="404040"/>
                                </a:solidFill>
                                <a:latin typeface="Cambria Math" panose="02040503050406030204" pitchFamily="18" charset="0"/>
                              </a:rPr>
                            </m:ctrlPr>
                          </m:naryPr>
                          <m:sub>
                            <m:r>
                              <m:rPr>
                                <m:brk m:alnAt="23"/>
                              </m:rPr>
                              <a:rPr lang="en-US" altLang="zh-CN" sz="1600" i="1">
                                <a:solidFill>
                                  <a:srgbClr val="404040"/>
                                </a:solidFill>
                                <a:latin typeface="Cambria Math" panose="02040503050406030204" pitchFamily="18" charset="0"/>
                              </a:rPr>
                              <m:t>𝑖</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𝑐</m:t>
                            </m:r>
                          </m:sup>
                          <m:e>
                            <m:sSup>
                              <m:sSupPr>
                                <m:ctrlPr>
                                  <a:rPr lang="en-US" altLang="zh-CN" sz="1600" i="1">
                                    <a:solidFill>
                                      <a:srgbClr val="404040"/>
                                    </a:solidFill>
                                    <a:latin typeface="Cambria Math" panose="02040503050406030204" pitchFamily="18" charset="0"/>
                                  </a:rPr>
                                </m:ctrlPr>
                              </m:sSupPr>
                              <m:e>
                                <m:d>
                                  <m:dPr>
                                    <m:ctrlPr>
                                      <a:rPr lang="en-US" altLang="zh-CN" sz="1600" i="1">
                                        <a:solidFill>
                                          <a:srgbClr val="404040"/>
                                        </a:solidFill>
                                        <a:latin typeface="Cambria Math" panose="02040503050406030204" pitchFamily="18" charset="0"/>
                                      </a:rPr>
                                    </m:ctrlPr>
                                  </m:dPr>
                                  <m:e>
                                    <m:sSub>
                                      <m:sSubPr>
                                        <m:ctrlPr>
                                          <a:rPr lang="en-US" altLang="zh-CN" sz="1600" i="1">
                                            <a:solidFill>
                                              <a:srgbClr val="404040"/>
                                            </a:solidFill>
                                            <a:latin typeface="Cambria Math" panose="02040503050406030204" pitchFamily="18" charset="0"/>
                                          </a:rPr>
                                        </m:ctrlPr>
                                      </m:sSubPr>
                                      <m:e>
                                        <m:r>
                                          <a:rPr lang="en-US" altLang="zh-CN" sz="1600" i="1">
                                            <a:solidFill>
                                              <a:srgbClr val="404040"/>
                                            </a:solidFill>
                                            <a:latin typeface="Cambria Math" panose="02040503050406030204" pitchFamily="18" charset="0"/>
                                          </a:rPr>
                                          <m:t>𝑢</m:t>
                                        </m:r>
                                      </m:e>
                                      <m:sub>
                                        <m:r>
                                          <a:rPr lang="en-US" altLang="zh-CN" sz="1600" i="1">
                                            <a:solidFill>
                                              <a:srgbClr val="404040"/>
                                            </a:solidFill>
                                            <a:latin typeface="Cambria Math" panose="02040503050406030204" pitchFamily="18" charset="0"/>
                                          </a:rPr>
                                          <m:t>𝑖𝑘</m:t>
                                        </m:r>
                                      </m:sub>
                                    </m:sSub>
                                  </m:e>
                                </m:d>
                              </m:e>
                              <m:sup>
                                <m:r>
                                  <a:rPr lang="en-US" altLang="zh-CN" sz="1600" i="1">
                                    <a:solidFill>
                                      <a:srgbClr val="404040"/>
                                    </a:solidFill>
                                    <a:latin typeface="Cambria Math" panose="02040503050406030204" pitchFamily="18" charset="0"/>
                                  </a:rPr>
                                  <m:t>𝑚</m:t>
                                </m:r>
                              </m:sup>
                            </m:sSup>
                            <m:sSubSup>
                              <m:sSubSupPr>
                                <m:ctrlPr>
                                  <a:rPr lang="en-US" altLang="zh-CN" sz="1600" i="1">
                                    <a:solidFill>
                                      <a:srgbClr val="404040"/>
                                    </a:solidFill>
                                    <a:latin typeface="Cambria Math" panose="02040503050406030204" pitchFamily="18" charset="0"/>
                                  </a:rPr>
                                </m:ctrlPr>
                              </m:sSubSupPr>
                              <m:e>
                                <m:r>
                                  <a:rPr lang="en-US" altLang="zh-CN" sz="1600" i="1">
                                    <a:solidFill>
                                      <a:srgbClr val="404040"/>
                                    </a:solidFill>
                                    <a:latin typeface="Cambria Math" panose="02040503050406030204" pitchFamily="18" charset="0"/>
                                  </a:rPr>
                                  <m:t>||</m:t>
                                </m:r>
                                <m:sSub>
                                  <m:sSubPr>
                                    <m:ctrlPr>
                                      <a:rPr lang="en-US" altLang="zh-CN" sz="1600" i="1">
                                        <a:solidFill>
                                          <a:srgbClr val="404040"/>
                                        </a:solidFill>
                                        <a:latin typeface="Cambria Math" panose="02040503050406030204" pitchFamily="18" charset="0"/>
                                      </a:rPr>
                                    </m:ctrlPr>
                                  </m:sSubPr>
                                  <m:e>
                                    <m:r>
                                      <a:rPr lang="en-US" altLang="zh-CN" sz="1600" i="1">
                                        <a:solidFill>
                                          <a:srgbClr val="404040"/>
                                        </a:solidFill>
                                        <a:latin typeface="Cambria Math" panose="02040503050406030204" pitchFamily="18" charset="0"/>
                                      </a:rPr>
                                      <m:t>𝑥</m:t>
                                    </m:r>
                                  </m:e>
                                  <m:sub>
                                    <m:r>
                                      <a:rPr lang="en-US" altLang="zh-CN" sz="1600" i="1">
                                        <a:solidFill>
                                          <a:srgbClr val="404040"/>
                                        </a:solidFill>
                                        <a:latin typeface="Cambria Math" panose="02040503050406030204" pitchFamily="18" charset="0"/>
                                      </a:rPr>
                                      <m:t>𝑖</m:t>
                                    </m:r>
                                  </m:sub>
                                </m:sSub>
                                <m:r>
                                  <a:rPr lang="en-US" altLang="zh-CN" sz="1600" i="1">
                                    <a:solidFill>
                                      <a:srgbClr val="404040"/>
                                    </a:solidFill>
                                    <a:latin typeface="Cambria Math" panose="02040503050406030204" pitchFamily="18" charset="0"/>
                                  </a:rPr>
                                  <m:t>−</m:t>
                                </m:r>
                                <m:sSub>
                                  <m:sSubPr>
                                    <m:ctrlPr>
                                      <a:rPr lang="en-US" altLang="zh-CN" sz="1600" i="1">
                                        <a:solidFill>
                                          <a:srgbClr val="404040"/>
                                        </a:solidFill>
                                        <a:latin typeface="Cambria Math" panose="02040503050406030204" pitchFamily="18" charset="0"/>
                                      </a:rPr>
                                    </m:ctrlPr>
                                  </m:sSubPr>
                                  <m:e>
                                    <m:r>
                                      <a:rPr lang="en-US" altLang="zh-CN" sz="1600" i="1">
                                        <a:solidFill>
                                          <a:srgbClr val="404040"/>
                                        </a:solidFill>
                                        <a:latin typeface="Cambria Math" panose="02040503050406030204" pitchFamily="18" charset="0"/>
                                      </a:rPr>
                                      <m:t>𝑣</m:t>
                                    </m:r>
                                  </m:e>
                                  <m:sub>
                                    <m:r>
                                      <a:rPr lang="en-US" altLang="zh-CN" sz="1600" i="1">
                                        <a:solidFill>
                                          <a:srgbClr val="404040"/>
                                        </a:solidFill>
                                        <a:latin typeface="Cambria Math" panose="02040503050406030204" pitchFamily="18" charset="0"/>
                                      </a:rPr>
                                      <m:t>𝑗</m:t>
                                    </m:r>
                                  </m:sub>
                                </m:sSub>
                                <m:r>
                                  <a:rPr lang="en-US" altLang="zh-CN" sz="1600" i="1">
                                    <a:solidFill>
                                      <a:srgbClr val="404040"/>
                                    </a:solidFill>
                                    <a:latin typeface="Cambria Math" panose="02040503050406030204" pitchFamily="18" charset="0"/>
                                  </a:rPr>
                                  <m:t>||</m:t>
                                </m:r>
                              </m:e>
                              <m:sub>
                                <m:r>
                                  <a:rPr lang="en-US" altLang="zh-CN" sz="1600" i="1">
                                    <a:solidFill>
                                      <a:srgbClr val="404040"/>
                                    </a:solidFill>
                                    <a:latin typeface="Cambria Math" panose="02040503050406030204" pitchFamily="18" charset="0"/>
                                  </a:rPr>
                                  <m:t>𝐴</m:t>
                                </m:r>
                              </m:sub>
                              <m:sup>
                                <m:r>
                                  <a:rPr lang="en-US" altLang="zh-CN" sz="1600" i="1">
                                    <a:solidFill>
                                      <a:srgbClr val="404040"/>
                                    </a:solidFill>
                                    <a:latin typeface="Cambria Math" panose="02040503050406030204" pitchFamily="18" charset="0"/>
                                  </a:rPr>
                                  <m:t>2</m:t>
                                </m:r>
                              </m:sup>
                            </m:sSubSup>
                            <m:r>
                              <a:rPr lang="en-US" altLang="zh-CN" sz="1600" i="1">
                                <a:solidFill>
                                  <a:srgbClr val="404040"/>
                                </a:solidFill>
                                <a:latin typeface="Cambria Math" panose="02040503050406030204" pitchFamily="18" charset="0"/>
                              </a:rPr>
                              <m:t> </m:t>
                            </m:r>
                          </m:e>
                        </m:nary>
                      </m:e>
                    </m:nary>
                    <m:r>
                      <a:rPr lang="en-US" altLang="zh-CN" sz="1600" b="0" i="1" smtClean="0">
                        <a:solidFill>
                          <a:srgbClr val="404040"/>
                        </a:solidFill>
                        <a:latin typeface="Cambria Math" panose="02040503050406030204" pitchFamily="18" charset="0"/>
                      </a:rPr>
                      <m:t>−</m:t>
                    </m:r>
                    <m:nary>
                      <m:naryPr>
                        <m:chr m:val="∑"/>
                        <m:limLoc m:val="subSup"/>
                        <m:ctrlPr>
                          <a:rPr lang="en-US" altLang="zh-CN" sz="1600" b="0" i="1" smtClean="0">
                            <a:solidFill>
                              <a:srgbClr val="404040"/>
                            </a:solidFill>
                            <a:latin typeface="Cambria Math" panose="02040503050406030204" pitchFamily="18" charset="0"/>
                          </a:rPr>
                        </m:ctrlPr>
                      </m:naryPr>
                      <m:sub>
                        <m:r>
                          <m:rPr>
                            <m:brk m:alnAt="25"/>
                          </m:rPr>
                          <a:rPr lang="en-US" altLang="zh-CN" sz="1600" b="0" i="1" smtClean="0">
                            <a:solidFill>
                              <a:srgbClr val="404040"/>
                            </a:solidFill>
                            <a:latin typeface="Cambria Math" panose="02040503050406030204" pitchFamily="18" charset="0"/>
                          </a:rPr>
                          <m:t>𝑗</m:t>
                        </m:r>
                        <m:r>
                          <a:rPr lang="en-US" altLang="zh-CN" sz="1600" b="0" i="1" smtClean="0">
                            <a:solidFill>
                              <a:srgbClr val="404040"/>
                            </a:solidFill>
                            <a:latin typeface="Cambria Math" panose="02040503050406030204" pitchFamily="18" charset="0"/>
                          </a:rPr>
                          <m:t>=1</m:t>
                        </m:r>
                      </m:sub>
                      <m:sup>
                        <m:r>
                          <a:rPr lang="en-US" altLang="zh-CN" sz="1600" b="0" i="1" smtClean="0">
                            <a:solidFill>
                              <a:srgbClr val="404040"/>
                            </a:solidFill>
                            <a:latin typeface="Cambria Math" panose="02040503050406030204" pitchFamily="18" charset="0"/>
                          </a:rPr>
                          <m:t>𝑛</m:t>
                        </m:r>
                      </m:sup>
                      <m:e>
                        <m:sSub>
                          <m:sSubPr>
                            <m:ctrlPr>
                              <a:rPr lang="en-US" altLang="zh-CN" sz="1600" b="0" i="1" smtClean="0">
                                <a:solidFill>
                                  <a:srgbClr val="404040"/>
                                </a:solidFill>
                                <a:latin typeface="Cambria Math" panose="02040503050406030204" pitchFamily="18" charset="0"/>
                              </a:rPr>
                            </m:ctrlPr>
                          </m:sSubPr>
                          <m:e>
                            <m:r>
                              <a:rPr lang="zh-CN" altLang="en-US" sz="1600" b="0" i="1" smtClean="0">
                                <a:solidFill>
                                  <a:srgbClr val="404040"/>
                                </a:solidFill>
                                <a:latin typeface="Cambria Math" panose="02040503050406030204" pitchFamily="18" charset="0"/>
                              </a:rPr>
                              <m:t>𝜆</m:t>
                            </m:r>
                          </m:e>
                          <m:sub>
                            <m:r>
                              <a:rPr lang="en-US" altLang="zh-CN" sz="1600" b="0" i="1" smtClean="0">
                                <a:solidFill>
                                  <a:srgbClr val="404040"/>
                                </a:solidFill>
                                <a:latin typeface="Cambria Math" panose="02040503050406030204" pitchFamily="18" charset="0"/>
                              </a:rPr>
                              <m:t>𝑗</m:t>
                            </m:r>
                          </m:sub>
                        </m:sSub>
                        <m:r>
                          <a:rPr lang="en-US" altLang="zh-CN" sz="1600" b="0" i="1" smtClean="0">
                            <a:solidFill>
                              <a:srgbClr val="404040"/>
                            </a:solidFill>
                            <a:latin typeface="Cambria Math" panose="02040503050406030204" pitchFamily="18" charset="0"/>
                          </a:rPr>
                          <m:t>(</m:t>
                        </m:r>
                        <m:nary>
                          <m:naryPr>
                            <m:chr m:val="∑"/>
                            <m:ctrlPr>
                              <a:rPr lang="en-US" altLang="zh-CN" sz="1600" b="0" i="1" smtClean="0">
                                <a:solidFill>
                                  <a:srgbClr val="404040"/>
                                </a:solidFill>
                                <a:latin typeface="Cambria Math" panose="02040503050406030204" pitchFamily="18" charset="0"/>
                              </a:rPr>
                            </m:ctrlPr>
                          </m:naryPr>
                          <m:sub>
                            <m:r>
                              <m:rPr>
                                <m:brk m:alnAt="23"/>
                              </m:rPr>
                              <a:rPr lang="en-US" altLang="zh-CN" sz="1600" b="0" i="1" smtClean="0">
                                <a:solidFill>
                                  <a:srgbClr val="404040"/>
                                </a:solidFill>
                                <a:latin typeface="Cambria Math" panose="02040503050406030204" pitchFamily="18" charset="0"/>
                              </a:rPr>
                              <m:t>𝑖</m:t>
                            </m:r>
                            <m:r>
                              <a:rPr lang="en-US" altLang="zh-CN" sz="1600" b="0" i="1" smtClean="0">
                                <a:solidFill>
                                  <a:srgbClr val="404040"/>
                                </a:solidFill>
                                <a:latin typeface="Cambria Math" panose="02040503050406030204" pitchFamily="18" charset="0"/>
                              </a:rPr>
                              <m:t>=1</m:t>
                            </m:r>
                          </m:sub>
                          <m:sup>
                            <m:r>
                              <a:rPr lang="en-US" altLang="zh-CN" sz="1600" b="0" i="1" smtClean="0">
                                <a:solidFill>
                                  <a:srgbClr val="404040"/>
                                </a:solidFill>
                                <a:latin typeface="Cambria Math" panose="02040503050406030204" pitchFamily="18" charset="0"/>
                              </a:rPr>
                              <m:t>𝑐</m:t>
                            </m:r>
                          </m:sup>
                          <m:e>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𝑢</m:t>
                                </m:r>
                              </m:e>
                              <m:sub>
                                <m:r>
                                  <a:rPr lang="en-US" altLang="zh-CN" sz="1600" b="0" i="1" smtClean="0">
                                    <a:solidFill>
                                      <a:srgbClr val="404040"/>
                                    </a:solidFill>
                                    <a:latin typeface="Cambria Math" panose="02040503050406030204" pitchFamily="18" charset="0"/>
                                  </a:rPr>
                                  <m:t>𝑖𝑗</m:t>
                                </m:r>
                              </m:sub>
                            </m:sSub>
                            <m:r>
                              <a:rPr lang="en-US" altLang="zh-CN" sz="1600" b="0" i="1" smtClean="0">
                                <a:solidFill>
                                  <a:srgbClr val="404040"/>
                                </a:solidFill>
                                <a:latin typeface="Cambria Math" panose="02040503050406030204" pitchFamily="18" charset="0"/>
                              </a:rPr>
                              <m:t>−1)</m:t>
                            </m:r>
                          </m:e>
                        </m:nary>
                      </m:e>
                    </m:nary>
                  </m:oMath>
                </a14:m>
                <a:endParaRPr lang="en-US" altLang="zh-CN" sz="1600" b="0" dirty="0">
                  <a:solidFill>
                    <a:srgbClr val="404040"/>
                  </a:solidFill>
                  <a:latin typeface="等线" panose="02010600030101010101" pitchFamily="2" charset="-122"/>
                  <a:ea typeface="等线" panose="02010600030101010101" pitchFamily="2" charset="-122"/>
                </a:endParaRPr>
              </a:p>
              <a:p>
                <a:r>
                  <a:rPr lang="zh-CN" altLang="en-US" sz="1600" b="0" dirty="0">
                    <a:solidFill>
                      <a:srgbClr val="404040"/>
                    </a:solidFill>
                    <a:latin typeface="等线" panose="02010600030101010101" pitchFamily="2" charset="-122"/>
                    <a:ea typeface="等线" panose="02010600030101010101" pitchFamily="2" charset="-122"/>
                  </a:rPr>
                  <a:t>分别对</a:t>
                </a:r>
                <a14:m>
                  <m:oMath xmlns:m="http://schemas.openxmlformats.org/officeDocument/2006/math">
                    <m:r>
                      <a:rPr lang="en-US" altLang="zh-CN" sz="1600" b="0" i="1" smtClean="0">
                        <a:solidFill>
                          <a:srgbClr val="404040"/>
                        </a:solidFill>
                        <a:latin typeface="Cambria Math" panose="02040503050406030204" pitchFamily="18" charset="0"/>
                      </a:rPr>
                      <m:t>𝑈</m:t>
                    </m:r>
                  </m:oMath>
                </a14:m>
                <a:r>
                  <a:rPr lang="zh-CN" altLang="en-US" sz="1600" b="0" dirty="0">
                    <a:solidFill>
                      <a:srgbClr val="404040"/>
                    </a:solidFill>
                    <a:latin typeface="等线" panose="02010600030101010101" pitchFamily="2" charset="-122"/>
                    <a:ea typeface="等线" panose="02010600030101010101" pitchFamily="2" charset="-122"/>
                  </a:rPr>
                  <a:t>和</a:t>
                </a:r>
                <a14:m>
                  <m:oMath xmlns:m="http://schemas.openxmlformats.org/officeDocument/2006/math">
                    <m:r>
                      <a:rPr lang="en-US" altLang="zh-CN" sz="1600" b="0" i="1" dirty="0" smtClean="0">
                        <a:solidFill>
                          <a:srgbClr val="404040"/>
                        </a:solidFill>
                        <a:latin typeface="Cambria Math" panose="02040503050406030204" pitchFamily="18" charset="0"/>
                      </a:rPr>
                      <m:t>𝑉</m:t>
                    </m:r>
                  </m:oMath>
                </a14:m>
                <a:r>
                  <a:rPr lang="zh-CN" altLang="en-US" sz="1600" b="0" dirty="0">
                    <a:solidFill>
                      <a:srgbClr val="404040"/>
                    </a:solidFill>
                    <a:latin typeface="等线" panose="02010600030101010101" pitchFamily="2" charset="-122"/>
                    <a:ea typeface="等线" panose="02010600030101010101" pitchFamily="2" charset="-122"/>
                  </a:rPr>
                  <a:t>求偏导，得</a:t>
                </a:r>
                <a:r>
                  <a:rPr lang="en-US" altLang="zh-CN" sz="1600" b="0" dirty="0">
                    <a:solidFill>
                      <a:srgbClr val="404040"/>
                    </a:solidFill>
                    <a:latin typeface="等线" panose="02010600030101010101" pitchFamily="2" charset="-122"/>
                    <a:ea typeface="等线" panose="02010600030101010101" pitchFamily="2" charset="-122"/>
                  </a:rPr>
                  <a:t>:</a:t>
                </a:r>
                <a:endParaRPr lang="en-US" altLang="zh-CN" sz="1600" dirty="0">
                  <a:solidFill>
                    <a:srgbClr val="404040"/>
                  </a:solidFill>
                  <a:latin typeface="等线" panose="02010600030101010101" pitchFamily="2" charset="-122"/>
                  <a:ea typeface="等线" panose="02010600030101010101" pitchFamily="2" charset="-122"/>
                </a:endParaRPr>
              </a:p>
              <a:p>
                <a:pPr/>
                <a14:m>
                  <m:oMathPara xmlns:m="http://schemas.openxmlformats.org/officeDocument/2006/math">
                    <m:oMathParaPr>
                      <m:jc m:val="centerGroup"/>
                    </m:oMathParaPr>
                    <m:oMath xmlns:m="http://schemas.openxmlformats.org/officeDocument/2006/math">
                      <m:f>
                        <m:fPr>
                          <m:ctrlPr>
                            <a:rPr lang="zh-CN" altLang="en-US" sz="1600" b="0" i="1" smtClean="0">
                              <a:solidFill>
                                <a:srgbClr val="404040"/>
                              </a:solidFill>
                              <a:latin typeface="Cambria Math" panose="02040503050406030204" pitchFamily="18" charset="0"/>
                            </a:rPr>
                          </m:ctrlPr>
                        </m:fPr>
                        <m:num>
                          <m:r>
                            <a:rPr lang="zh-CN" altLang="en-US" sz="1600" b="0" i="1" smtClean="0">
                              <a:solidFill>
                                <a:srgbClr val="404040"/>
                              </a:solidFill>
                              <a:latin typeface="Cambria Math" panose="02040503050406030204" pitchFamily="18" charset="0"/>
                            </a:rPr>
                            <m:t>𝜕</m:t>
                          </m:r>
                          <m:r>
                            <a:rPr lang="zh-CN" altLang="en-US" sz="1600" b="0" i="1" smtClean="0">
                              <a:solidFill>
                                <a:srgbClr val="404040"/>
                              </a:solidFill>
                              <a:latin typeface="Cambria Math" panose="02040503050406030204" pitchFamily="18" charset="0"/>
                            </a:rPr>
                            <m:t>𝐿</m:t>
                          </m:r>
                        </m:num>
                        <m:den>
                          <m:r>
                            <a:rPr lang="zh-CN" altLang="en-US" sz="1600" b="0" i="1" smtClean="0">
                              <a:solidFill>
                                <a:srgbClr val="404040"/>
                              </a:solidFill>
                              <a:latin typeface="Cambria Math" panose="02040503050406030204" pitchFamily="18" charset="0"/>
                            </a:rPr>
                            <m:t>𝜕</m:t>
                          </m:r>
                          <m:sSub>
                            <m:sSubPr>
                              <m:ctrlPr>
                                <a:rPr lang="zh-CN" altLang="en-US" sz="1600" b="0" i="1" smtClean="0">
                                  <a:solidFill>
                                    <a:srgbClr val="404040"/>
                                  </a:solidFill>
                                  <a:latin typeface="Cambria Math" panose="02040503050406030204" pitchFamily="18" charset="0"/>
                                </a:rPr>
                              </m:ctrlPr>
                            </m:sSubPr>
                            <m:e>
                              <m:r>
                                <a:rPr lang="zh-CN" altLang="en-US" sz="1600" b="0" i="1" smtClean="0">
                                  <a:solidFill>
                                    <a:srgbClr val="404040"/>
                                  </a:solidFill>
                                  <a:latin typeface="Cambria Math" panose="02040503050406030204" pitchFamily="18" charset="0"/>
                                </a:rPr>
                                <m:t>𝑣</m:t>
                              </m:r>
                            </m:e>
                            <m:sub>
                              <m:r>
                                <a:rPr lang="zh-CN" altLang="en-US" sz="1600" b="0" i="1" smtClean="0">
                                  <a:solidFill>
                                    <a:srgbClr val="404040"/>
                                  </a:solidFill>
                                  <a:latin typeface="Cambria Math" panose="02040503050406030204" pitchFamily="18" charset="0"/>
                                </a:rPr>
                                <m:t>𝑖</m:t>
                              </m:r>
                            </m:sub>
                          </m:sSub>
                        </m:den>
                      </m:f>
                      <m:r>
                        <a:rPr lang="en-US" altLang="zh-CN" sz="1600" b="0" i="1" smtClean="0">
                          <a:solidFill>
                            <a:srgbClr val="404040"/>
                          </a:solidFill>
                          <a:latin typeface="Cambria Math" panose="02040503050406030204" pitchFamily="18" charset="0"/>
                        </a:rPr>
                        <m:t>=</m:t>
                      </m:r>
                      <m:f>
                        <m:fPr>
                          <m:ctrlPr>
                            <a:rPr lang="zh-CN" altLang="en-US" sz="1600" i="1">
                              <a:solidFill>
                                <a:srgbClr val="404040"/>
                              </a:solidFill>
                              <a:latin typeface="Cambria Math" panose="02040503050406030204" pitchFamily="18" charset="0"/>
                            </a:rPr>
                          </m:ctrlPr>
                        </m:fPr>
                        <m:num>
                          <m:r>
                            <a:rPr lang="zh-CN" altLang="en-US" sz="1600" i="1">
                              <a:solidFill>
                                <a:srgbClr val="404040"/>
                              </a:solidFill>
                              <a:latin typeface="Cambria Math" panose="02040503050406030204" pitchFamily="18" charset="0"/>
                            </a:rPr>
                            <m:t>𝜕</m:t>
                          </m:r>
                          <m:nary>
                            <m:naryPr>
                              <m:chr m:val="∑"/>
                              <m:limLoc m:val="subSup"/>
                              <m:ctrlPr>
                                <a:rPr lang="en-US" altLang="zh-CN" sz="1600" i="1">
                                  <a:solidFill>
                                    <a:srgbClr val="404040"/>
                                  </a:solidFill>
                                  <a:latin typeface="Cambria Math" panose="02040503050406030204" pitchFamily="18" charset="0"/>
                                </a:rPr>
                              </m:ctrlPr>
                            </m:naryPr>
                            <m:sub>
                              <m:r>
                                <m:rPr>
                                  <m:brk m:alnAt="25"/>
                                </m:rPr>
                                <a:rPr lang="en-US" altLang="zh-CN" sz="1600" i="1">
                                  <a:solidFill>
                                    <a:srgbClr val="404040"/>
                                  </a:solidFill>
                                  <a:latin typeface="Cambria Math" panose="02040503050406030204" pitchFamily="18" charset="0"/>
                                </a:rPr>
                                <m:t>𝑗</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𝑛</m:t>
                              </m:r>
                            </m:sup>
                            <m:e>
                              <m:sSubSup>
                                <m:sSubSupPr>
                                  <m:ctrlPr>
                                    <a:rPr lang="en-US" altLang="zh-CN" sz="1600" i="1">
                                      <a:solidFill>
                                        <a:srgbClr val="404040"/>
                                      </a:solidFill>
                                      <a:latin typeface="Cambria Math" panose="02040503050406030204" pitchFamily="18" charset="0"/>
                                    </a:rPr>
                                  </m:ctrlPr>
                                </m:sSubSupPr>
                                <m:e>
                                  <m:r>
                                    <m:rPr>
                                      <m:sty m:val="p"/>
                                    </m:rPr>
                                    <a:rPr lang="en-US" altLang="zh-CN" sz="1600" i="1">
                                      <a:solidFill>
                                        <a:srgbClr val="404040"/>
                                      </a:solidFill>
                                      <a:latin typeface="Cambria Math" panose="02040503050406030204" pitchFamily="18" charset="0"/>
                                    </a:rPr>
                                    <m:t>u</m:t>
                                  </m:r>
                                </m:e>
                                <m:sub>
                                  <m:r>
                                    <a:rPr lang="en-US" altLang="zh-CN" sz="1600" i="1">
                                      <a:solidFill>
                                        <a:srgbClr val="404040"/>
                                      </a:solidFill>
                                      <a:latin typeface="Cambria Math" panose="02040503050406030204" pitchFamily="18" charset="0"/>
                                    </a:rPr>
                                    <m:t>𝑖𝑗</m:t>
                                  </m:r>
                                </m:sub>
                                <m:sup>
                                  <m:r>
                                    <a:rPr lang="en-US" altLang="zh-CN" sz="1600" i="1">
                                      <a:solidFill>
                                        <a:srgbClr val="404040"/>
                                      </a:solidFill>
                                      <a:latin typeface="Cambria Math" panose="02040503050406030204" pitchFamily="18" charset="0"/>
                                    </a:rPr>
                                    <m:t>𝑚</m:t>
                                  </m:r>
                                </m:sup>
                              </m:sSubSup>
                              <m:sSup>
                                <m:sSupPr>
                                  <m:ctrlPr>
                                    <a:rPr lang="en-US" altLang="zh-CN" sz="1600" i="1">
                                      <a:solidFill>
                                        <a:srgbClr val="404040"/>
                                      </a:solidFill>
                                      <a:latin typeface="Cambria Math" panose="02040503050406030204" pitchFamily="18" charset="0"/>
                                    </a:rPr>
                                  </m:ctrlPr>
                                </m:sSupPr>
                                <m:e>
                                  <m:d>
                                    <m:dPr>
                                      <m:ctrlPr>
                                        <a:rPr lang="en-US" altLang="zh-CN" sz="1600" i="1">
                                          <a:solidFill>
                                            <a:srgbClr val="404040"/>
                                          </a:solidFill>
                                          <a:latin typeface="Cambria Math" panose="02040503050406030204" pitchFamily="18" charset="0"/>
                                        </a:rPr>
                                      </m:ctrlPr>
                                    </m:dPr>
                                    <m:e>
                                      <m:sSub>
                                        <m:sSubPr>
                                          <m:ctrlPr>
                                            <a:rPr lang="en-US" altLang="zh-CN" sz="1600" i="1">
                                              <a:solidFill>
                                                <a:srgbClr val="404040"/>
                                              </a:solidFill>
                                              <a:latin typeface="Cambria Math" panose="02040503050406030204" pitchFamily="18" charset="0"/>
                                            </a:rPr>
                                          </m:ctrlPr>
                                        </m:sSubPr>
                                        <m:e>
                                          <m:r>
                                            <a:rPr lang="en-US" altLang="zh-CN" sz="1600" i="1">
                                              <a:solidFill>
                                                <a:srgbClr val="404040"/>
                                              </a:solidFill>
                                              <a:latin typeface="Cambria Math" panose="02040503050406030204" pitchFamily="18" charset="0"/>
                                            </a:rPr>
                                            <m:t>𝑥</m:t>
                                          </m:r>
                                        </m:e>
                                        <m:sub>
                                          <m:r>
                                            <a:rPr lang="en-US" altLang="zh-CN" sz="1600" i="1">
                                              <a:solidFill>
                                                <a:srgbClr val="404040"/>
                                              </a:solidFill>
                                              <a:latin typeface="Cambria Math" panose="02040503050406030204" pitchFamily="18" charset="0"/>
                                            </a:rPr>
                                            <m:t>𝑗</m:t>
                                          </m:r>
                                        </m:sub>
                                      </m:sSub>
                                      <m:r>
                                        <a:rPr lang="en-US" altLang="zh-CN" sz="1600" i="1">
                                          <a:solidFill>
                                            <a:srgbClr val="404040"/>
                                          </a:solidFill>
                                          <a:latin typeface="Cambria Math" panose="02040503050406030204" pitchFamily="18" charset="0"/>
                                        </a:rPr>
                                        <m:t>−</m:t>
                                      </m:r>
                                      <m:sSub>
                                        <m:sSubPr>
                                          <m:ctrlPr>
                                            <a:rPr lang="en-US" altLang="zh-CN" sz="1600" i="1">
                                              <a:solidFill>
                                                <a:srgbClr val="404040"/>
                                              </a:solidFill>
                                              <a:latin typeface="Cambria Math" panose="02040503050406030204" pitchFamily="18" charset="0"/>
                                            </a:rPr>
                                          </m:ctrlPr>
                                        </m:sSubPr>
                                        <m:e>
                                          <m:r>
                                            <a:rPr lang="en-US" altLang="zh-CN" sz="1600" i="1">
                                              <a:solidFill>
                                                <a:srgbClr val="404040"/>
                                              </a:solidFill>
                                              <a:latin typeface="Cambria Math" panose="02040503050406030204" pitchFamily="18" charset="0"/>
                                            </a:rPr>
                                            <m:t>𝑣</m:t>
                                          </m:r>
                                        </m:e>
                                        <m:sub>
                                          <m:r>
                                            <a:rPr lang="en-US" altLang="zh-CN" sz="1600" i="1">
                                              <a:solidFill>
                                                <a:srgbClr val="404040"/>
                                              </a:solidFill>
                                              <a:latin typeface="Cambria Math" panose="02040503050406030204" pitchFamily="18" charset="0"/>
                                            </a:rPr>
                                            <m:t>𝑖</m:t>
                                          </m:r>
                                        </m:sub>
                                      </m:sSub>
                                    </m:e>
                                  </m:d>
                                </m:e>
                                <m:sup>
                                  <m:r>
                                    <a:rPr lang="en-US" altLang="zh-CN" sz="1600" i="1">
                                      <a:solidFill>
                                        <a:srgbClr val="404040"/>
                                      </a:solidFill>
                                      <a:latin typeface="Cambria Math" panose="02040503050406030204" pitchFamily="18" charset="0"/>
                                    </a:rPr>
                                    <m:t>𝑇</m:t>
                                  </m:r>
                                </m:sup>
                              </m:sSup>
                              <m:r>
                                <a:rPr lang="en-US" altLang="zh-CN" sz="1600" i="1">
                                  <a:solidFill>
                                    <a:srgbClr val="404040"/>
                                  </a:solidFill>
                                  <a:latin typeface="Cambria Math" panose="02040503050406030204" pitchFamily="18" charset="0"/>
                                </a:rPr>
                                <m:t>(</m:t>
                              </m:r>
                              <m:sSub>
                                <m:sSubPr>
                                  <m:ctrlPr>
                                    <a:rPr lang="en-US" altLang="zh-CN" sz="1600" i="1">
                                      <a:solidFill>
                                        <a:srgbClr val="404040"/>
                                      </a:solidFill>
                                      <a:latin typeface="Cambria Math" panose="02040503050406030204" pitchFamily="18" charset="0"/>
                                    </a:rPr>
                                  </m:ctrlPr>
                                </m:sSubPr>
                                <m:e>
                                  <m:r>
                                    <a:rPr lang="en-US" altLang="zh-CN" sz="1600" i="1">
                                      <a:solidFill>
                                        <a:srgbClr val="404040"/>
                                      </a:solidFill>
                                      <a:latin typeface="Cambria Math" panose="02040503050406030204" pitchFamily="18" charset="0"/>
                                    </a:rPr>
                                    <m:t>𝑥</m:t>
                                  </m:r>
                                </m:e>
                                <m:sub>
                                  <m:r>
                                    <a:rPr lang="en-US" altLang="zh-CN" sz="1600" i="1">
                                      <a:solidFill>
                                        <a:srgbClr val="404040"/>
                                      </a:solidFill>
                                      <a:latin typeface="Cambria Math" panose="02040503050406030204" pitchFamily="18" charset="0"/>
                                    </a:rPr>
                                    <m:t>𝑗</m:t>
                                  </m:r>
                                </m:sub>
                              </m:sSub>
                              <m:r>
                                <a:rPr lang="en-US" altLang="zh-CN" sz="1600" i="1">
                                  <a:solidFill>
                                    <a:srgbClr val="404040"/>
                                  </a:solidFill>
                                  <a:latin typeface="Cambria Math" panose="02040503050406030204" pitchFamily="18" charset="0"/>
                                </a:rPr>
                                <m:t>−</m:t>
                              </m:r>
                              <m:sSub>
                                <m:sSubPr>
                                  <m:ctrlPr>
                                    <a:rPr lang="en-US" altLang="zh-CN" sz="1600" i="1">
                                      <a:solidFill>
                                        <a:srgbClr val="404040"/>
                                      </a:solidFill>
                                      <a:latin typeface="Cambria Math" panose="02040503050406030204" pitchFamily="18" charset="0"/>
                                    </a:rPr>
                                  </m:ctrlPr>
                                </m:sSubPr>
                                <m:e>
                                  <m:r>
                                    <a:rPr lang="en-US" altLang="zh-CN" sz="1600" i="1">
                                      <a:solidFill>
                                        <a:srgbClr val="404040"/>
                                      </a:solidFill>
                                      <a:latin typeface="Cambria Math" panose="02040503050406030204" pitchFamily="18" charset="0"/>
                                    </a:rPr>
                                    <m:t>𝑣</m:t>
                                  </m:r>
                                </m:e>
                                <m:sub>
                                  <m:r>
                                    <a:rPr lang="en-US" altLang="zh-CN" sz="1600" i="1">
                                      <a:solidFill>
                                        <a:srgbClr val="404040"/>
                                      </a:solidFill>
                                      <a:latin typeface="Cambria Math" panose="02040503050406030204" pitchFamily="18" charset="0"/>
                                    </a:rPr>
                                    <m:t>𝑖</m:t>
                                  </m:r>
                                </m:sub>
                              </m:sSub>
                              <m:r>
                                <a:rPr lang="en-US" altLang="zh-CN" sz="1600" i="1">
                                  <a:solidFill>
                                    <a:srgbClr val="404040"/>
                                  </a:solidFill>
                                  <a:latin typeface="Cambria Math" panose="02040503050406030204" pitchFamily="18" charset="0"/>
                                </a:rPr>
                                <m:t>)</m:t>
                              </m:r>
                            </m:e>
                          </m:nary>
                          <m:r>
                            <a:rPr lang="en-US" altLang="zh-CN" sz="1600" b="0" i="1" smtClean="0">
                              <a:solidFill>
                                <a:srgbClr val="404040"/>
                              </a:solidFill>
                              <a:latin typeface="Cambria Math" panose="02040503050406030204" pitchFamily="18" charset="0"/>
                            </a:rPr>
                            <m:t>−</m:t>
                          </m:r>
                          <m:nary>
                            <m:naryPr>
                              <m:chr m:val="∑"/>
                              <m:limLoc m:val="subSup"/>
                              <m:ctrlPr>
                                <a:rPr lang="en-US" altLang="zh-CN" sz="1600" i="1">
                                  <a:solidFill>
                                    <a:srgbClr val="404040"/>
                                  </a:solidFill>
                                  <a:latin typeface="Cambria Math" panose="02040503050406030204" pitchFamily="18" charset="0"/>
                                </a:rPr>
                              </m:ctrlPr>
                            </m:naryPr>
                            <m:sub>
                              <m:r>
                                <m:rPr>
                                  <m:brk m:alnAt="25"/>
                                </m:rPr>
                                <a:rPr lang="en-US" altLang="zh-CN" sz="1600" i="1">
                                  <a:solidFill>
                                    <a:srgbClr val="404040"/>
                                  </a:solidFill>
                                  <a:latin typeface="Cambria Math" panose="02040503050406030204" pitchFamily="18" charset="0"/>
                                </a:rPr>
                                <m:t>𝑗</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𝑛</m:t>
                              </m:r>
                            </m:sup>
                            <m:e>
                              <m:sSub>
                                <m:sSubPr>
                                  <m:ctrlPr>
                                    <a:rPr lang="en-US" altLang="zh-CN" sz="1600" i="1">
                                      <a:solidFill>
                                        <a:srgbClr val="404040"/>
                                      </a:solidFill>
                                      <a:latin typeface="Cambria Math" panose="02040503050406030204" pitchFamily="18" charset="0"/>
                                    </a:rPr>
                                  </m:ctrlPr>
                                </m:sSubPr>
                                <m:e>
                                  <m:r>
                                    <a:rPr lang="zh-CN" altLang="en-US" sz="1600" i="1">
                                      <a:solidFill>
                                        <a:srgbClr val="404040"/>
                                      </a:solidFill>
                                      <a:latin typeface="Cambria Math" panose="02040503050406030204" pitchFamily="18" charset="0"/>
                                    </a:rPr>
                                    <m:t>𝜆</m:t>
                                  </m:r>
                                </m:e>
                                <m:sub>
                                  <m:r>
                                    <a:rPr lang="en-US" altLang="zh-CN" sz="1600" i="1">
                                      <a:solidFill>
                                        <a:srgbClr val="404040"/>
                                      </a:solidFill>
                                      <a:latin typeface="Cambria Math" panose="02040503050406030204" pitchFamily="18" charset="0"/>
                                    </a:rPr>
                                    <m:t>𝑗</m:t>
                                  </m:r>
                                </m:sub>
                              </m:sSub>
                              <m:r>
                                <a:rPr lang="en-US" altLang="zh-CN" sz="1600" i="1">
                                  <a:solidFill>
                                    <a:srgbClr val="404040"/>
                                  </a:solidFill>
                                  <a:latin typeface="Cambria Math" panose="02040503050406030204" pitchFamily="18" charset="0"/>
                                </a:rPr>
                                <m:t>(</m:t>
                              </m:r>
                              <m:nary>
                                <m:naryPr>
                                  <m:chr m:val="∑"/>
                                  <m:ctrlPr>
                                    <a:rPr lang="en-US" altLang="zh-CN" sz="1600" i="1">
                                      <a:solidFill>
                                        <a:srgbClr val="404040"/>
                                      </a:solidFill>
                                      <a:latin typeface="Cambria Math" panose="02040503050406030204" pitchFamily="18" charset="0"/>
                                    </a:rPr>
                                  </m:ctrlPr>
                                </m:naryPr>
                                <m:sub>
                                  <m:r>
                                    <m:rPr>
                                      <m:brk m:alnAt="23"/>
                                    </m:rPr>
                                    <a:rPr lang="en-US" altLang="zh-CN" sz="1600" i="1">
                                      <a:solidFill>
                                        <a:srgbClr val="404040"/>
                                      </a:solidFill>
                                      <a:latin typeface="Cambria Math" panose="02040503050406030204" pitchFamily="18" charset="0"/>
                                    </a:rPr>
                                    <m:t>𝑖</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𝑐</m:t>
                                  </m:r>
                                </m:sup>
                                <m:e>
                                  <m:sSub>
                                    <m:sSubPr>
                                      <m:ctrlPr>
                                        <a:rPr lang="en-US" altLang="zh-CN" sz="1600" i="1">
                                          <a:solidFill>
                                            <a:srgbClr val="404040"/>
                                          </a:solidFill>
                                          <a:latin typeface="Cambria Math" panose="02040503050406030204" pitchFamily="18" charset="0"/>
                                        </a:rPr>
                                      </m:ctrlPr>
                                    </m:sSubPr>
                                    <m:e>
                                      <m:r>
                                        <a:rPr lang="en-US" altLang="zh-CN" sz="1600" i="1">
                                          <a:solidFill>
                                            <a:srgbClr val="404040"/>
                                          </a:solidFill>
                                          <a:latin typeface="Cambria Math" panose="02040503050406030204" pitchFamily="18" charset="0"/>
                                        </a:rPr>
                                        <m:t>𝑢</m:t>
                                      </m:r>
                                    </m:e>
                                    <m:sub>
                                      <m:r>
                                        <a:rPr lang="en-US" altLang="zh-CN" sz="1600" i="1">
                                          <a:solidFill>
                                            <a:srgbClr val="404040"/>
                                          </a:solidFill>
                                          <a:latin typeface="Cambria Math" panose="02040503050406030204" pitchFamily="18" charset="0"/>
                                        </a:rPr>
                                        <m:t>𝑖𝑗</m:t>
                                      </m:r>
                                    </m:sub>
                                  </m:sSub>
                                  <m:r>
                                    <a:rPr lang="en-US" altLang="zh-CN" sz="1600" i="1">
                                      <a:solidFill>
                                        <a:srgbClr val="404040"/>
                                      </a:solidFill>
                                      <a:latin typeface="Cambria Math" panose="02040503050406030204" pitchFamily="18" charset="0"/>
                                    </a:rPr>
                                    <m:t>−1)</m:t>
                                  </m:r>
                                </m:e>
                              </m:nary>
                            </m:e>
                          </m:nary>
                        </m:num>
                        <m:den>
                          <m:r>
                            <a:rPr lang="zh-CN" altLang="en-US" sz="1600" i="1">
                              <a:solidFill>
                                <a:srgbClr val="404040"/>
                              </a:solidFill>
                              <a:latin typeface="Cambria Math" panose="02040503050406030204" pitchFamily="18" charset="0"/>
                            </a:rPr>
                            <m:t>𝜕</m:t>
                          </m:r>
                          <m:sSub>
                            <m:sSubPr>
                              <m:ctrlPr>
                                <a:rPr lang="zh-CN" altLang="en-US" sz="1600" i="1">
                                  <a:solidFill>
                                    <a:srgbClr val="404040"/>
                                  </a:solidFill>
                                  <a:latin typeface="Cambria Math" panose="02040503050406030204" pitchFamily="18" charset="0"/>
                                </a:rPr>
                              </m:ctrlPr>
                            </m:sSubPr>
                            <m:e>
                              <m:r>
                                <a:rPr lang="zh-CN" altLang="en-US" sz="1600" i="1">
                                  <a:solidFill>
                                    <a:srgbClr val="404040"/>
                                  </a:solidFill>
                                  <a:latin typeface="Cambria Math" panose="02040503050406030204" pitchFamily="18" charset="0"/>
                                </a:rPr>
                                <m:t>𝑣</m:t>
                              </m:r>
                            </m:e>
                            <m:sub>
                              <m:r>
                                <a:rPr lang="zh-CN" altLang="en-US" sz="1600" i="1">
                                  <a:solidFill>
                                    <a:srgbClr val="404040"/>
                                  </a:solidFill>
                                  <a:latin typeface="Cambria Math" panose="02040503050406030204" pitchFamily="18" charset="0"/>
                                </a:rPr>
                                <m:t>𝑖</m:t>
                              </m:r>
                            </m:sub>
                          </m:sSub>
                        </m:den>
                      </m:f>
                      <m:r>
                        <a:rPr lang="en-US" altLang="zh-CN" sz="1600" b="0" i="1" smtClean="0">
                          <a:solidFill>
                            <a:srgbClr val="404040"/>
                          </a:solidFill>
                          <a:latin typeface="Cambria Math" panose="02040503050406030204" pitchFamily="18" charset="0"/>
                        </a:rPr>
                        <m:t>=−2</m:t>
                      </m:r>
                      <m:nary>
                        <m:naryPr>
                          <m:chr m:val="∑"/>
                          <m:limLoc m:val="subSup"/>
                          <m:ctrlPr>
                            <a:rPr lang="en-US" altLang="zh-CN" sz="1600" b="0" i="1" smtClean="0">
                              <a:solidFill>
                                <a:srgbClr val="404040"/>
                              </a:solidFill>
                              <a:latin typeface="Cambria Math" panose="02040503050406030204" pitchFamily="18" charset="0"/>
                            </a:rPr>
                          </m:ctrlPr>
                        </m:naryPr>
                        <m:sub>
                          <m:r>
                            <m:rPr>
                              <m:brk m:alnAt="25"/>
                            </m:rPr>
                            <a:rPr lang="en-US" altLang="zh-CN" sz="1600" b="0" i="1" smtClean="0">
                              <a:solidFill>
                                <a:srgbClr val="404040"/>
                              </a:solidFill>
                              <a:latin typeface="Cambria Math" panose="02040503050406030204" pitchFamily="18" charset="0"/>
                            </a:rPr>
                            <m:t>𝑗</m:t>
                          </m:r>
                          <m:r>
                            <a:rPr lang="en-US" altLang="zh-CN" sz="1600" b="0" i="1" smtClean="0">
                              <a:solidFill>
                                <a:srgbClr val="404040"/>
                              </a:solidFill>
                              <a:latin typeface="Cambria Math" panose="02040503050406030204" pitchFamily="18" charset="0"/>
                            </a:rPr>
                            <m:t>=1</m:t>
                          </m:r>
                        </m:sub>
                        <m:sup>
                          <m:r>
                            <a:rPr lang="en-US" altLang="zh-CN" sz="1600" b="0" i="1" smtClean="0">
                              <a:solidFill>
                                <a:srgbClr val="404040"/>
                              </a:solidFill>
                              <a:latin typeface="Cambria Math" panose="02040503050406030204" pitchFamily="18" charset="0"/>
                            </a:rPr>
                            <m:t>𝑛</m:t>
                          </m:r>
                        </m:sup>
                        <m:e>
                          <m:sSubSup>
                            <m:sSubSupPr>
                              <m:ctrlPr>
                                <a:rPr lang="en-US" altLang="zh-CN" sz="1600" i="1">
                                  <a:solidFill>
                                    <a:srgbClr val="404040"/>
                                  </a:solidFill>
                                  <a:latin typeface="Cambria Math" panose="02040503050406030204" pitchFamily="18" charset="0"/>
                                </a:rPr>
                              </m:ctrlPr>
                            </m:sSubSupPr>
                            <m:e>
                              <m:r>
                                <a:rPr lang="en-US" altLang="zh-CN" sz="1600" b="0" i="1" smtClean="0">
                                  <a:solidFill>
                                    <a:srgbClr val="404040"/>
                                  </a:solidFill>
                                  <a:latin typeface="Cambria Math" panose="02040503050406030204" pitchFamily="18" charset="0"/>
                                </a:rPr>
                                <m:t>𝑢</m:t>
                              </m:r>
                            </m:e>
                            <m:sub>
                              <m:r>
                                <a:rPr lang="en-US" altLang="zh-CN" sz="1600" i="1">
                                  <a:solidFill>
                                    <a:srgbClr val="404040"/>
                                  </a:solidFill>
                                  <a:latin typeface="Cambria Math" panose="02040503050406030204" pitchFamily="18" charset="0"/>
                                </a:rPr>
                                <m:t>𝑖𝑗</m:t>
                              </m:r>
                            </m:sub>
                            <m:sup>
                              <m:r>
                                <a:rPr lang="en-US" altLang="zh-CN" sz="1600" i="1">
                                  <a:solidFill>
                                    <a:srgbClr val="404040"/>
                                  </a:solidFill>
                                  <a:latin typeface="Cambria Math" panose="02040503050406030204" pitchFamily="18" charset="0"/>
                                </a:rPr>
                                <m:t>𝑚</m:t>
                              </m:r>
                            </m:sup>
                          </m:sSubSup>
                          <m:r>
                            <a:rPr lang="en-US" altLang="zh-CN" sz="1600" i="1">
                              <a:solidFill>
                                <a:srgbClr val="404040"/>
                              </a:solidFill>
                              <a:latin typeface="Cambria Math" panose="02040503050406030204" pitchFamily="18" charset="0"/>
                            </a:rPr>
                            <m:t> (</m:t>
                          </m:r>
                          <m:sSub>
                            <m:sSubPr>
                              <m:ctrlPr>
                                <a:rPr lang="en-US" altLang="zh-CN" sz="1600" i="1">
                                  <a:solidFill>
                                    <a:srgbClr val="404040"/>
                                  </a:solidFill>
                                  <a:latin typeface="Cambria Math" panose="02040503050406030204" pitchFamily="18" charset="0"/>
                                </a:rPr>
                              </m:ctrlPr>
                            </m:sSubPr>
                            <m:e>
                              <m:r>
                                <a:rPr lang="en-US" altLang="zh-CN" sz="1600" i="1">
                                  <a:solidFill>
                                    <a:srgbClr val="404040"/>
                                  </a:solidFill>
                                  <a:latin typeface="Cambria Math" panose="02040503050406030204" pitchFamily="18" charset="0"/>
                                </a:rPr>
                                <m:t>𝑥</m:t>
                              </m:r>
                            </m:e>
                            <m:sub>
                              <m:r>
                                <a:rPr lang="en-US" altLang="zh-CN" sz="1600" i="1">
                                  <a:solidFill>
                                    <a:srgbClr val="404040"/>
                                  </a:solidFill>
                                  <a:latin typeface="Cambria Math" panose="02040503050406030204" pitchFamily="18" charset="0"/>
                                </a:rPr>
                                <m:t>𝑗</m:t>
                              </m:r>
                            </m:sub>
                          </m:sSub>
                          <m:r>
                            <a:rPr lang="en-US" altLang="zh-CN" sz="1600" i="1">
                              <a:solidFill>
                                <a:srgbClr val="404040"/>
                              </a:solidFill>
                              <a:latin typeface="Cambria Math" panose="02040503050406030204" pitchFamily="18" charset="0"/>
                            </a:rPr>
                            <m:t>−</m:t>
                          </m:r>
                          <m:sSub>
                            <m:sSubPr>
                              <m:ctrlPr>
                                <a:rPr lang="en-US" altLang="zh-CN" sz="1600" i="1">
                                  <a:solidFill>
                                    <a:srgbClr val="404040"/>
                                  </a:solidFill>
                                  <a:latin typeface="Cambria Math" panose="02040503050406030204" pitchFamily="18" charset="0"/>
                                </a:rPr>
                              </m:ctrlPr>
                            </m:sSubPr>
                            <m:e>
                              <m:r>
                                <a:rPr lang="en-US" altLang="zh-CN" sz="1600" i="1">
                                  <a:solidFill>
                                    <a:srgbClr val="404040"/>
                                  </a:solidFill>
                                  <a:latin typeface="Cambria Math" panose="02040503050406030204" pitchFamily="18" charset="0"/>
                                </a:rPr>
                                <m:t>𝑣</m:t>
                              </m:r>
                            </m:e>
                            <m:sub>
                              <m:r>
                                <a:rPr lang="en-US" altLang="zh-CN" sz="1600" i="1">
                                  <a:solidFill>
                                    <a:srgbClr val="404040"/>
                                  </a:solidFill>
                                  <a:latin typeface="Cambria Math" panose="02040503050406030204" pitchFamily="18" charset="0"/>
                                </a:rPr>
                                <m:t>𝑖</m:t>
                              </m:r>
                            </m:sub>
                          </m:sSub>
                          <m:r>
                            <a:rPr lang="en-US" altLang="zh-CN" sz="1600" i="1">
                              <a:solidFill>
                                <a:srgbClr val="404040"/>
                              </a:solidFill>
                              <a:latin typeface="Cambria Math" panose="02040503050406030204" pitchFamily="18" charset="0"/>
                            </a:rPr>
                            <m:t>)</m:t>
                          </m:r>
                        </m:e>
                      </m:nary>
                    </m:oMath>
                  </m:oMathPara>
                </a14:m>
                <a:endParaRPr lang="en-US" altLang="zh-CN" sz="1600" b="0" dirty="0">
                  <a:solidFill>
                    <a:srgbClr val="404040"/>
                  </a:solidFill>
                  <a:latin typeface="等线" panose="02010600030101010101" pitchFamily="2" charset="-122"/>
                  <a:ea typeface="等线" panose="02010600030101010101" pitchFamily="2" charset="-122"/>
                </a:endParaRPr>
              </a:p>
              <a:p>
                <a:endParaRPr lang="en-US" altLang="zh-CN" sz="1600" b="0" dirty="0">
                  <a:solidFill>
                    <a:srgbClr val="404040"/>
                  </a:solidFill>
                  <a:latin typeface="等线" panose="02010600030101010101" pitchFamily="2" charset="-122"/>
                  <a:ea typeface="等线" panose="02010600030101010101" pitchFamily="2" charset="-122"/>
                </a:endParaRPr>
              </a:p>
              <a:p>
                <a:pPr/>
                <a14:m>
                  <m:oMathPara xmlns:m="http://schemas.openxmlformats.org/officeDocument/2006/math">
                    <m:oMathParaPr>
                      <m:jc m:val="centerGroup"/>
                    </m:oMathParaPr>
                    <m:oMath xmlns:m="http://schemas.openxmlformats.org/officeDocument/2006/math">
                      <m:f>
                        <m:fPr>
                          <m:ctrlPr>
                            <a:rPr lang="zh-CN" altLang="en-US" sz="1600" i="1">
                              <a:solidFill>
                                <a:srgbClr val="404040"/>
                              </a:solidFill>
                              <a:latin typeface="Cambria Math" panose="02040503050406030204" pitchFamily="18" charset="0"/>
                            </a:rPr>
                          </m:ctrlPr>
                        </m:fPr>
                        <m:num>
                          <m:r>
                            <a:rPr lang="zh-CN" altLang="en-US" sz="1600" i="1">
                              <a:solidFill>
                                <a:srgbClr val="404040"/>
                              </a:solidFill>
                              <a:latin typeface="Cambria Math" panose="02040503050406030204" pitchFamily="18" charset="0"/>
                            </a:rPr>
                            <m:t>𝜕</m:t>
                          </m:r>
                          <m:r>
                            <a:rPr lang="zh-CN" altLang="en-US" sz="1600" i="1">
                              <a:solidFill>
                                <a:srgbClr val="404040"/>
                              </a:solidFill>
                              <a:latin typeface="Cambria Math" panose="02040503050406030204" pitchFamily="18" charset="0"/>
                            </a:rPr>
                            <m:t>𝐿</m:t>
                          </m:r>
                        </m:num>
                        <m:den>
                          <m:r>
                            <a:rPr lang="zh-CN" altLang="en-US" sz="1600" i="1">
                              <a:solidFill>
                                <a:srgbClr val="404040"/>
                              </a:solidFill>
                              <a:latin typeface="Cambria Math" panose="02040503050406030204" pitchFamily="18" charset="0"/>
                            </a:rPr>
                            <m:t>𝜕</m:t>
                          </m:r>
                          <m:sSub>
                            <m:sSubPr>
                              <m:ctrlPr>
                                <a:rPr lang="zh-CN" altLang="en-US" sz="1600" i="1">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𝑢</m:t>
                              </m:r>
                            </m:e>
                            <m:sub>
                              <m:r>
                                <a:rPr lang="en-US" altLang="zh-CN" sz="1600" b="0" i="1" smtClean="0">
                                  <a:solidFill>
                                    <a:srgbClr val="404040"/>
                                  </a:solidFill>
                                  <a:latin typeface="Cambria Math" panose="02040503050406030204" pitchFamily="18" charset="0"/>
                                </a:rPr>
                                <m:t>𝑖𝑗</m:t>
                              </m:r>
                            </m:sub>
                          </m:sSub>
                        </m:den>
                      </m:f>
                      <m:r>
                        <a:rPr lang="en-US" altLang="zh-CN" sz="1600" b="0" i="1" smtClean="0">
                          <a:solidFill>
                            <a:srgbClr val="404040"/>
                          </a:solidFill>
                          <a:latin typeface="Cambria Math" panose="02040503050406030204" pitchFamily="18" charset="0"/>
                        </a:rPr>
                        <m:t>=</m:t>
                      </m:r>
                      <m:nary>
                        <m:naryPr>
                          <m:chr m:val="∑"/>
                          <m:ctrlPr>
                            <a:rPr lang="en-US" altLang="zh-CN" sz="1600" i="1">
                              <a:solidFill>
                                <a:srgbClr val="404040"/>
                              </a:solidFill>
                              <a:latin typeface="Cambria Math" panose="02040503050406030204" pitchFamily="18" charset="0"/>
                            </a:rPr>
                          </m:ctrlPr>
                        </m:naryPr>
                        <m:sub>
                          <m:r>
                            <a:rPr lang="en-US" altLang="zh-CN" sz="1600" b="0" i="1" smtClean="0">
                              <a:solidFill>
                                <a:srgbClr val="404040"/>
                              </a:solidFill>
                              <a:latin typeface="Cambria Math" panose="02040503050406030204" pitchFamily="18" charset="0"/>
                            </a:rPr>
                            <m:t>𝑗</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𝑛</m:t>
                          </m:r>
                        </m:sup>
                        <m:e>
                          <m:nary>
                            <m:naryPr>
                              <m:chr m:val="∑"/>
                              <m:ctrlPr>
                                <a:rPr lang="en-US" altLang="zh-CN" sz="1600" i="1">
                                  <a:solidFill>
                                    <a:srgbClr val="404040"/>
                                  </a:solidFill>
                                  <a:latin typeface="Cambria Math" panose="02040503050406030204" pitchFamily="18" charset="0"/>
                                </a:rPr>
                              </m:ctrlPr>
                            </m:naryPr>
                            <m:sub>
                              <m:r>
                                <m:rPr>
                                  <m:brk m:alnAt="23"/>
                                </m:rPr>
                                <a:rPr lang="en-US" altLang="zh-CN" sz="1600" i="1">
                                  <a:solidFill>
                                    <a:srgbClr val="404040"/>
                                  </a:solidFill>
                                  <a:latin typeface="Cambria Math" panose="02040503050406030204" pitchFamily="18" charset="0"/>
                                </a:rPr>
                                <m:t>𝑖</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𝑐</m:t>
                              </m:r>
                            </m:sup>
                            <m:e>
                              <m:sSup>
                                <m:sSupPr>
                                  <m:ctrlPr>
                                    <a:rPr lang="en-US" altLang="zh-CN" sz="1600" i="1">
                                      <a:solidFill>
                                        <a:srgbClr val="404040"/>
                                      </a:solidFill>
                                      <a:latin typeface="Cambria Math" panose="02040503050406030204" pitchFamily="18" charset="0"/>
                                    </a:rPr>
                                  </m:ctrlPr>
                                </m:sSupPr>
                                <m:e>
                                  <m:r>
                                    <a:rPr lang="en-US" altLang="zh-CN" sz="1600" b="0" i="1" smtClean="0">
                                      <a:solidFill>
                                        <a:srgbClr val="404040"/>
                                      </a:solidFill>
                                      <a:latin typeface="Cambria Math" panose="02040503050406030204" pitchFamily="18" charset="0"/>
                                    </a:rPr>
                                    <m:t>𝑚</m:t>
                                  </m:r>
                                  <m:sSubSup>
                                    <m:sSubSupPr>
                                      <m:ctrlPr>
                                        <a:rPr lang="en-US" altLang="zh-CN" sz="1600" b="0" i="1" smtClean="0">
                                          <a:solidFill>
                                            <a:srgbClr val="404040"/>
                                          </a:solidFill>
                                          <a:latin typeface="Cambria Math" panose="02040503050406030204" pitchFamily="18" charset="0"/>
                                        </a:rPr>
                                      </m:ctrlPr>
                                    </m:sSubSupPr>
                                    <m:e>
                                      <m:r>
                                        <a:rPr lang="en-US" altLang="zh-CN" sz="1600" b="0" i="1" smtClean="0">
                                          <a:solidFill>
                                            <a:srgbClr val="404040"/>
                                          </a:solidFill>
                                          <a:latin typeface="Cambria Math" panose="02040503050406030204" pitchFamily="18" charset="0"/>
                                        </a:rPr>
                                        <m:t>𝐷</m:t>
                                      </m:r>
                                    </m:e>
                                    <m:sub>
                                      <m:r>
                                        <a:rPr lang="en-US" altLang="zh-CN" sz="1600" b="0" i="1" smtClean="0">
                                          <a:solidFill>
                                            <a:srgbClr val="404040"/>
                                          </a:solidFill>
                                          <a:latin typeface="Cambria Math" panose="02040503050406030204" pitchFamily="18" charset="0"/>
                                        </a:rPr>
                                        <m:t>𝑖𝑗</m:t>
                                      </m:r>
                                    </m:sub>
                                    <m:sup>
                                      <m:r>
                                        <a:rPr lang="en-US" altLang="zh-CN" sz="1600" b="0" i="1" smtClean="0">
                                          <a:solidFill>
                                            <a:srgbClr val="404040"/>
                                          </a:solidFill>
                                          <a:latin typeface="Cambria Math" panose="02040503050406030204" pitchFamily="18" charset="0"/>
                                        </a:rPr>
                                        <m:t>2</m:t>
                                      </m:r>
                                    </m:sup>
                                  </m:sSubSup>
                                  <m:d>
                                    <m:dPr>
                                      <m:ctrlPr>
                                        <a:rPr lang="en-US" altLang="zh-CN" sz="1600" i="1">
                                          <a:solidFill>
                                            <a:srgbClr val="404040"/>
                                          </a:solidFill>
                                          <a:latin typeface="Cambria Math" panose="02040503050406030204" pitchFamily="18" charset="0"/>
                                        </a:rPr>
                                      </m:ctrlPr>
                                    </m:dPr>
                                    <m:e>
                                      <m:sSub>
                                        <m:sSubPr>
                                          <m:ctrlPr>
                                            <a:rPr lang="en-US" altLang="zh-CN" sz="1600" i="1">
                                              <a:solidFill>
                                                <a:srgbClr val="404040"/>
                                              </a:solidFill>
                                              <a:latin typeface="Cambria Math" panose="02040503050406030204" pitchFamily="18" charset="0"/>
                                            </a:rPr>
                                          </m:ctrlPr>
                                        </m:sSubPr>
                                        <m:e>
                                          <m:r>
                                            <a:rPr lang="en-US" altLang="zh-CN" sz="1600" i="1">
                                              <a:solidFill>
                                                <a:srgbClr val="404040"/>
                                              </a:solidFill>
                                              <a:latin typeface="Cambria Math" panose="02040503050406030204" pitchFamily="18" charset="0"/>
                                            </a:rPr>
                                            <m:t>𝑢</m:t>
                                          </m:r>
                                        </m:e>
                                        <m:sub>
                                          <m:r>
                                            <a:rPr lang="en-US" altLang="zh-CN" sz="1600" i="1">
                                              <a:solidFill>
                                                <a:srgbClr val="404040"/>
                                              </a:solidFill>
                                              <a:latin typeface="Cambria Math" panose="02040503050406030204" pitchFamily="18" charset="0"/>
                                            </a:rPr>
                                            <m:t>𝑖</m:t>
                                          </m:r>
                                          <m:r>
                                            <a:rPr lang="en-US" altLang="zh-CN" sz="1600" b="0" i="1" smtClean="0">
                                              <a:solidFill>
                                                <a:srgbClr val="404040"/>
                                              </a:solidFill>
                                              <a:latin typeface="Cambria Math" panose="02040503050406030204" pitchFamily="18" charset="0"/>
                                            </a:rPr>
                                            <m:t>𝑗</m:t>
                                          </m:r>
                                        </m:sub>
                                      </m:sSub>
                                    </m:e>
                                  </m:d>
                                </m:e>
                                <m:sup>
                                  <m:r>
                                    <a:rPr lang="en-US" altLang="zh-CN" sz="1600" b="0" i="1" smtClean="0">
                                      <a:solidFill>
                                        <a:srgbClr val="404040"/>
                                      </a:solidFill>
                                      <a:latin typeface="Cambria Math" panose="02040503050406030204" pitchFamily="18" charset="0"/>
                                    </a:rPr>
                                    <m:t>𝑚</m:t>
                                  </m:r>
                                  <m:r>
                                    <a:rPr lang="en-US" altLang="zh-CN" sz="1600" b="0" i="1" smtClean="0">
                                      <a:solidFill>
                                        <a:srgbClr val="404040"/>
                                      </a:solidFill>
                                      <a:latin typeface="Cambria Math" panose="02040503050406030204" pitchFamily="18" charset="0"/>
                                    </a:rPr>
                                    <m:t>−1</m:t>
                                  </m:r>
                                </m:sup>
                              </m:sSup>
                              <m:r>
                                <a:rPr lang="en-US" altLang="zh-CN" sz="1600" i="1">
                                  <a:solidFill>
                                    <a:srgbClr val="404040"/>
                                  </a:solidFill>
                                  <a:latin typeface="Cambria Math" panose="02040503050406030204" pitchFamily="18" charset="0"/>
                                </a:rPr>
                                <m:t> </m:t>
                              </m:r>
                            </m:e>
                          </m:nary>
                        </m:e>
                      </m:nary>
                      <m:r>
                        <a:rPr lang="en-US" altLang="zh-CN" sz="1600" b="0" i="1" smtClean="0">
                          <a:solidFill>
                            <a:srgbClr val="404040"/>
                          </a:solidFill>
                          <a:latin typeface="Cambria Math" panose="02040503050406030204" pitchFamily="18" charset="0"/>
                        </a:rPr>
                        <m:t>−</m:t>
                      </m:r>
                      <m:r>
                        <a:rPr lang="en-US" altLang="zh-CN" sz="1600" b="0" i="1" smtClean="0">
                          <a:solidFill>
                            <a:srgbClr val="404040"/>
                          </a:solidFill>
                          <a:latin typeface="Cambria Math" panose="02040503050406030204" pitchFamily="18" charset="0"/>
                        </a:rPr>
                        <m:t>𝑐</m:t>
                      </m:r>
                      <m:nary>
                        <m:naryPr>
                          <m:chr m:val="∑"/>
                          <m:limLoc m:val="subSup"/>
                          <m:ctrlPr>
                            <a:rPr lang="en-US" altLang="zh-CN" sz="1600" i="1">
                              <a:solidFill>
                                <a:srgbClr val="404040"/>
                              </a:solidFill>
                              <a:latin typeface="Cambria Math" panose="02040503050406030204" pitchFamily="18" charset="0"/>
                            </a:rPr>
                          </m:ctrlPr>
                        </m:naryPr>
                        <m:sub>
                          <m:r>
                            <m:rPr>
                              <m:brk m:alnAt="25"/>
                            </m:rPr>
                            <a:rPr lang="en-US" altLang="zh-CN" sz="1600" i="1">
                              <a:solidFill>
                                <a:srgbClr val="404040"/>
                              </a:solidFill>
                              <a:latin typeface="Cambria Math" panose="02040503050406030204" pitchFamily="18" charset="0"/>
                            </a:rPr>
                            <m:t>𝑗</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𝑛</m:t>
                          </m:r>
                        </m:sup>
                        <m:e>
                          <m:sSub>
                            <m:sSubPr>
                              <m:ctrlPr>
                                <a:rPr lang="en-US" altLang="zh-CN" sz="1600" i="1">
                                  <a:solidFill>
                                    <a:srgbClr val="404040"/>
                                  </a:solidFill>
                                  <a:latin typeface="Cambria Math" panose="02040503050406030204" pitchFamily="18" charset="0"/>
                                </a:rPr>
                              </m:ctrlPr>
                            </m:sSubPr>
                            <m:e>
                              <m:r>
                                <a:rPr lang="zh-CN" altLang="en-US" sz="1600" i="1">
                                  <a:solidFill>
                                    <a:srgbClr val="404040"/>
                                  </a:solidFill>
                                  <a:latin typeface="Cambria Math" panose="02040503050406030204" pitchFamily="18" charset="0"/>
                                </a:rPr>
                                <m:t>𝜆</m:t>
                              </m:r>
                            </m:e>
                            <m:sub>
                              <m:r>
                                <a:rPr lang="en-US" altLang="zh-CN" sz="1600" i="1">
                                  <a:solidFill>
                                    <a:srgbClr val="404040"/>
                                  </a:solidFill>
                                  <a:latin typeface="Cambria Math" panose="02040503050406030204" pitchFamily="18" charset="0"/>
                                </a:rPr>
                                <m:t>𝑗</m:t>
                              </m:r>
                            </m:sub>
                          </m:sSub>
                        </m:e>
                      </m:nary>
                      <m:r>
                        <m:rPr>
                          <m:lit/>
                        </m:rPr>
                        <a:rPr lang="en-US" altLang="zh-CN" sz="1600" b="0" i="1" smtClean="0">
                          <a:solidFill>
                            <a:srgbClr val="404040"/>
                          </a:solidFill>
                          <a:latin typeface="Cambria Math" panose="02040503050406030204" pitchFamily="18" charset="0"/>
                        </a:rPr>
                        <m:t>  </m:t>
                      </m:r>
                    </m:oMath>
                  </m:oMathPara>
                </a14:m>
                <a:endParaRPr lang="en-US" altLang="zh-CN" sz="1600" b="0" dirty="0">
                  <a:solidFill>
                    <a:srgbClr val="404040"/>
                  </a:solidFill>
                  <a:latin typeface="等线" panose="02010600030101010101" pitchFamily="2" charset="-122"/>
                  <a:ea typeface="等线" panose="02010600030101010101" pitchFamily="2" charset="-122"/>
                </a:endParaRPr>
              </a:p>
              <a:p>
                <a:pPr/>
                <a14:m>
                  <m:oMathPara xmlns:m="http://schemas.openxmlformats.org/officeDocument/2006/math">
                    <m:oMathParaPr>
                      <m:jc m:val="centerGroup"/>
                    </m:oMathParaPr>
                    <m:oMath xmlns:m="http://schemas.openxmlformats.org/officeDocument/2006/math">
                      <m:r>
                        <a:rPr lang="en-US" altLang="zh-CN" sz="1600" b="0" i="1" smtClean="0">
                          <a:solidFill>
                            <a:srgbClr val="404040"/>
                          </a:solidFill>
                          <a:latin typeface="Cambria Math" panose="02040503050406030204" pitchFamily="18" charset="0"/>
                        </a:rPr>
                        <m:t>=</m:t>
                      </m:r>
                      <m:nary>
                        <m:naryPr>
                          <m:chr m:val="∑"/>
                          <m:ctrlPr>
                            <a:rPr lang="en-US" altLang="zh-CN" sz="1600" i="1">
                              <a:solidFill>
                                <a:srgbClr val="404040"/>
                              </a:solidFill>
                              <a:latin typeface="Cambria Math" panose="02040503050406030204" pitchFamily="18" charset="0"/>
                            </a:rPr>
                          </m:ctrlPr>
                        </m:naryPr>
                        <m:sub>
                          <m:r>
                            <m:rPr>
                              <m:brk m:alnAt="23"/>
                            </m:rPr>
                            <a:rPr lang="en-US" altLang="zh-CN" sz="1600" i="1">
                              <a:solidFill>
                                <a:srgbClr val="404040"/>
                              </a:solidFill>
                              <a:latin typeface="Cambria Math" panose="02040503050406030204" pitchFamily="18" charset="0"/>
                            </a:rPr>
                            <m:t>𝑘</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𝑛</m:t>
                          </m:r>
                        </m:sup>
                        <m:e>
                          <m:nary>
                            <m:naryPr>
                              <m:chr m:val="∑"/>
                              <m:ctrlPr>
                                <a:rPr lang="en-US" altLang="zh-CN" sz="1600" i="1">
                                  <a:solidFill>
                                    <a:srgbClr val="404040"/>
                                  </a:solidFill>
                                  <a:latin typeface="Cambria Math" panose="02040503050406030204" pitchFamily="18" charset="0"/>
                                </a:rPr>
                              </m:ctrlPr>
                            </m:naryPr>
                            <m:sub>
                              <m:r>
                                <m:rPr>
                                  <m:brk m:alnAt="23"/>
                                </m:rPr>
                                <a:rPr lang="en-US" altLang="zh-CN" sz="1600" i="1">
                                  <a:solidFill>
                                    <a:srgbClr val="404040"/>
                                  </a:solidFill>
                                  <a:latin typeface="Cambria Math" panose="02040503050406030204" pitchFamily="18" charset="0"/>
                                </a:rPr>
                                <m:t>𝑖</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𝑐</m:t>
                              </m:r>
                            </m:sup>
                            <m:e>
                              <m:sSup>
                                <m:sSupPr>
                                  <m:ctrlPr>
                                    <a:rPr lang="en-US" altLang="zh-CN" sz="1600" i="1">
                                      <a:solidFill>
                                        <a:srgbClr val="404040"/>
                                      </a:solidFill>
                                      <a:latin typeface="Cambria Math" panose="02040503050406030204" pitchFamily="18" charset="0"/>
                                    </a:rPr>
                                  </m:ctrlPr>
                                </m:sSupPr>
                                <m:e>
                                  <m:r>
                                    <a:rPr lang="en-US" altLang="zh-CN" sz="1600" i="1">
                                      <a:solidFill>
                                        <a:srgbClr val="404040"/>
                                      </a:solidFill>
                                      <a:latin typeface="Cambria Math" panose="02040503050406030204" pitchFamily="18" charset="0"/>
                                    </a:rPr>
                                    <m:t>𝑚</m:t>
                                  </m:r>
                                  <m:sSubSup>
                                    <m:sSubSupPr>
                                      <m:ctrlPr>
                                        <a:rPr lang="en-US" altLang="zh-CN" sz="1600" b="0" i="1" smtClean="0">
                                          <a:solidFill>
                                            <a:srgbClr val="404040"/>
                                          </a:solidFill>
                                          <a:latin typeface="Cambria Math" panose="02040503050406030204" pitchFamily="18" charset="0"/>
                                        </a:rPr>
                                      </m:ctrlPr>
                                    </m:sSubSupPr>
                                    <m:e>
                                      <m:r>
                                        <a:rPr lang="en-US" altLang="zh-CN" sz="1600" i="1">
                                          <a:solidFill>
                                            <a:srgbClr val="404040"/>
                                          </a:solidFill>
                                          <a:latin typeface="Cambria Math" panose="02040503050406030204" pitchFamily="18" charset="0"/>
                                        </a:rPr>
                                        <m:t>𝐷</m:t>
                                      </m:r>
                                    </m:e>
                                    <m:sub>
                                      <m:r>
                                        <a:rPr lang="en-US" altLang="zh-CN" sz="1600" i="1">
                                          <a:solidFill>
                                            <a:srgbClr val="404040"/>
                                          </a:solidFill>
                                          <a:latin typeface="Cambria Math" panose="02040503050406030204" pitchFamily="18" charset="0"/>
                                        </a:rPr>
                                        <m:t>𝑖𝑗</m:t>
                                      </m:r>
                                    </m:sub>
                                    <m:sup>
                                      <m:r>
                                        <a:rPr lang="en-US" altLang="zh-CN" sz="1600" b="0" i="1" smtClean="0">
                                          <a:solidFill>
                                            <a:srgbClr val="404040"/>
                                          </a:solidFill>
                                          <a:latin typeface="Cambria Math" panose="02040503050406030204" pitchFamily="18" charset="0"/>
                                        </a:rPr>
                                        <m:t>2</m:t>
                                      </m:r>
                                    </m:sup>
                                  </m:sSubSup>
                                  <m:d>
                                    <m:dPr>
                                      <m:ctrlPr>
                                        <a:rPr lang="en-US" altLang="zh-CN" sz="1600" i="1">
                                          <a:solidFill>
                                            <a:srgbClr val="404040"/>
                                          </a:solidFill>
                                          <a:latin typeface="Cambria Math" panose="02040503050406030204" pitchFamily="18" charset="0"/>
                                        </a:rPr>
                                      </m:ctrlPr>
                                    </m:dPr>
                                    <m:e>
                                      <m:sSub>
                                        <m:sSubPr>
                                          <m:ctrlPr>
                                            <a:rPr lang="en-US" altLang="zh-CN" sz="1600" i="1">
                                              <a:solidFill>
                                                <a:srgbClr val="404040"/>
                                              </a:solidFill>
                                              <a:latin typeface="Cambria Math" panose="02040503050406030204" pitchFamily="18" charset="0"/>
                                            </a:rPr>
                                          </m:ctrlPr>
                                        </m:sSubPr>
                                        <m:e>
                                          <m:r>
                                            <a:rPr lang="en-US" altLang="zh-CN" sz="1600" i="1">
                                              <a:solidFill>
                                                <a:srgbClr val="404040"/>
                                              </a:solidFill>
                                              <a:latin typeface="Cambria Math" panose="02040503050406030204" pitchFamily="18" charset="0"/>
                                            </a:rPr>
                                            <m:t>𝑢</m:t>
                                          </m:r>
                                        </m:e>
                                        <m:sub>
                                          <m:r>
                                            <a:rPr lang="en-US" altLang="zh-CN" sz="1600" i="1">
                                              <a:solidFill>
                                                <a:srgbClr val="404040"/>
                                              </a:solidFill>
                                              <a:latin typeface="Cambria Math" panose="02040503050406030204" pitchFamily="18" charset="0"/>
                                            </a:rPr>
                                            <m:t>𝑖</m:t>
                                          </m:r>
                                          <m:r>
                                            <a:rPr lang="en-US" altLang="zh-CN" sz="1600" b="0" i="1" smtClean="0">
                                              <a:solidFill>
                                                <a:srgbClr val="404040"/>
                                              </a:solidFill>
                                              <a:latin typeface="Cambria Math" panose="02040503050406030204" pitchFamily="18" charset="0"/>
                                            </a:rPr>
                                            <m:t>𝑗</m:t>
                                          </m:r>
                                        </m:sub>
                                      </m:sSub>
                                    </m:e>
                                  </m:d>
                                </m:e>
                                <m:sup>
                                  <m:r>
                                    <a:rPr lang="en-US" altLang="zh-CN" sz="1600" i="1">
                                      <a:solidFill>
                                        <a:srgbClr val="404040"/>
                                      </a:solidFill>
                                      <a:latin typeface="Cambria Math" panose="02040503050406030204" pitchFamily="18" charset="0"/>
                                    </a:rPr>
                                    <m:t>𝑚</m:t>
                                  </m:r>
                                  <m:r>
                                    <a:rPr lang="en-US" altLang="zh-CN" sz="1600" i="1">
                                      <a:solidFill>
                                        <a:srgbClr val="404040"/>
                                      </a:solidFill>
                                      <a:latin typeface="Cambria Math" panose="02040503050406030204" pitchFamily="18" charset="0"/>
                                    </a:rPr>
                                    <m:t>−1</m:t>
                                  </m:r>
                                </m:sup>
                              </m:sSup>
                              <m:r>
                                <a:rPr lang="en-US" altLang="zh-CN" sz="1600" i="1">
                                  <a:solidFill>
                                    <a:srgbClr val="404040"/>
                                  </a:solidFill>
                                  <a:latin typeface="Cambria Math" panose="02040503050406030204" pitchFamily="18" charset="0"/>
                                </a:rPr>
                                <m:t> </m:t>
                              </m:r>
                            </m:e>
                          </m:nary>
                        </m:e>
                      </m:nary>
                      <m:r>
                        <a:rPr lang="en-US" altLang="zh-CN" sz="1600" b="0" i="1" smtClean="0">
                          <a:solidFill>
                            <a:srgbClr val="404040"/>
                          </a:solidFill>
                          <a:latin typeface="Cambria Math" panose="02040503050406030204" pitchFamily="18" charset="0"/>
                        </a:rPr>
                        <m:t>−</m:t>
                      </m:r>
                      <m:nary>
                        <m:naryPr>
                          <m:chr m:val="∑"/>
                          <m:ctrlPr>
                            <a:rPr lang="en-US" altLang="zh-CN" sz="1600" i="1">
                              <a:solidFill>
                                <a:srgbClr val="404040"/>
                              </a:solidFill>
                              <a:latin typeface="Cambria Math" panose="02040503050406030204" pitchFamily="18" charset="0"/>
                            </a:rPr>
                          </m:ctrlPr>
                        </m:naryPr>
                        <m:sub>
                          <m:r>
                            <m:rPr>
                              <m:brk m:alnAt="23"/>
                            </m:rPr>
                            <a:rPr lang="en-US" altLang="zh-CN" sz="1600" i="1">
                              <a:solidFill>
                                <a:srgbClr val="404040"/>
                              </a:solidFill>
                              <a:latin typeface="Cambria Math" panose="02040503050406030204" pitchFamily="18" charset="0"/>
                            </a:rPr>
                            <m:t>𝑖</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𝑐</m:t>
                          </m:r>
                        </m:sup>
                        <m:e>
                          <m:nary>
                            <m:naryPr>
                              <m:chr m:val="∑"/>
                              <m:limLoc m:val="subSup"/>
                              <m:ctrlPr>
                                <a:rPr lang="en-US" altLang="zh-CN" sz="1600" i="1">
                                  <a:solidFill>
                                    <a:srgbClr val="404040"/>
                                  </a:solidFill>
                                  <a:latin typeface="Cambria Math" panose="02040503050406030204" pitchFamily="18" charset="0"/>
                                </a:rPr>
                              </m:ctrlPr>
                            </m:naryPr>
                            <m:sub>
                              <m:r>
                                <m:rPr>
                                  <m:brk m:alnAt="25"/>
                                </m:rPr>
                                <a:rPr lang="en-US" altLang="zh-CN" sz="1600" i="1">
                                  <a:solidFill>
                                    <a:srgbClr val="404040"/>
                                  </a:solidFill>
                                  <a:latin typeface="Cambria Math" panose="02040503050406030204" pitchFamily="18" charset="0"/>
                                </a:rPr>
                                <m:t>𝑗</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𝑛</m:t>
                              </m:r>
                            </m:sup>
                            <m:e>
                              <m:sSub>
                                <m:sSubPr>
                                  <m:ctrlPr>
                                    <a:rPr lang="en-US" altLang="zh-CN" sz="1600" i="1">
                                      <a:solidFill>
                                        <a:srgbClr val="404040"/>
                                      </a:solidFill>
                                      <a:latin typeface="Cambria Math" panose="02040503050406030204" pitchFamily="18" charset="0"/>
                                    </a:rPr>
                                  </m:ctrlPr>
                                </m:sSubPr>
                                <m:e>
                                  <m:r>
                                    <a:rPr lang="zh-CN" altLang="en-US" sz="1600" i="1">
                                      <a:solidFill>
                                        <a:srgbClr val="404040"/>
                                      </a:solidFill>
                                      <a:latin typeface="Cambria Math" panose="02040503050406030204" pitchFamily="18" charset="0"/>
                                    </a:rPr>
                                    <m:t>𝜆</m:t>
                                  </m:r>
                                </m:e>
                                <m:sub>
                                  <m:r>
                                    <a:rPr lang="en-US" altLang="zh-CN" sz="1600" i="1">
                                      <a:solidFill>
                                        <a:srgbClr val="404040"/>
                                      </a:solidFill>
                                      <a:latin typeface="Cambria Math" panose="02040503050406030204" pitchFamily="18" charset="0"/>
                                    </a:rPr>
                                    <m:t>𝑗</m:t>
                                  </m:r>
                                </m:sub>
                              </m:sSub>
                            </m:e>
                          </m:nary>
                        </m:e>
                      </m:nary>
                    </m:oMath>
                  </m:oMathPara>
                </a14:m>
                <a:endParaRPr lang="en-US" altLang="zh-CN" sz="1600" i="1" dirty="0">
                  <a:solidFill>
                    <a:srgbClr val="404040"/>
                  </a:solidFill>
                  <a:latin typeface="等线" panose="02010600030101010101" pitchFamily="2" charset="-122"/>
                  <a:ea typeface="等线" panose="02010600030101010101" pitchFamily="2" charset="-122"/>
                </a:endParaRPr>
              </a:p>
              <a:p>
                <a:pPr/>
                <a14:m>
                  <m:oMathPara xmlns:m="http://schemas.openxmlformats.org/officeDocument/2006/math">
                    <m:oMathParaPr>
                      <m:jc m:val="centerGroup"/>
                    </m:oMathParaPr>
                    <m:oMath xmlns:m="http://schemas.openxmlformats.org/officeDocument/2006/math">
                      <m:r>
                        <a:rPr lang="en-US" altLang="zh-CN" sz="1600" b="0" i="1" smtClean="0">
                          <a:solidFill>
                            <a:srgbClr val="404040"/>
                          </a:solidFill>
                          <a:latin typeface="Cambria Math" panose="02040503050406030204" pitchFamily="18" charset="0"/>
                        </a:rPr>
                        <m:t>=</m:t>
                      </m:r>
                      <m:nary>
                        <m:naryPr>
                          <m:chr m:val="∑"/>
                          <m:ctrlPr>
                            <a:rPr lang="en-US" altLang="zh-CN" sz="1600" i="1">
                              <a:solidFill>
                                <a:srgbClr val="404040"/>
                              </a:solidFill>
                              <a:latin typeface="Cambria Math" panose="02040503050406030204" pitchFamily="18" charset="0"/>
                            </a:rPr>
                          </m:ctrlPr>
                        </m:naryPr>
                        <m:sub>
                          <m:r>
                            <a:rPr lang="en-US" altLang="zh-CN" sz="1600" b="0" i="1" smtClean="0">
                              <a:solidFill>
                                <a:srgbClr val="404040"/>
                              </a:solidFill>
                              <a:latin typeface="Cambria Math" panose="02040503050406030204" pitchFamily="18" charset="0"/>
                            </a:rPr>
                            <m:t>𝑗</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𝑛</m:t>
                          </m:r>
                        </m:sup>
                        <m:e>
                          <m:nary>
                            <m:naryPr>
                              <m:chr m:val="∑"/>
                              <m:ctrlPr>
                                <a:rPr lang="en-US" altLang="zh-CN" sz="1600" i="1">
                                  <a:solidFill>
                                    <a:srgbClr val="404040"/>
                                  </a:solidFill>
                                  <a:latin typeface="Cambria Math" panose="02040503050406030204" pitchFamily="18" charset="0"/>
                                </a:rPr>
                              </m:ctrlPr>
                            </m:naryPr>
                            <m:sub>
                              <m:r>
                                <m:rPr>
                                  <m:brk m:alnAt="23"/>
                                </m:rPr>
                                <a:rPr lang="en-US" altLang="zh-CN" sz="1600" i="1">
                                  <a:solidFill>
                                    <a:srgbClr val="404040"/>
                                  </a:solidFill>
                                  <a:latin typeface="Cambria Math" panose="02040503050406030204" pitchFamily="18" charset="0"/>
                                </a:rPr>
                                <m:t>𝑖</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𝑐</m:t>
                              </m:r>
                            </m:sup>
                            <m:e>
                              <m:sSup>
                                <m:sSupPr>
                                  <m:ctrlPr>
                                    <a:rPr lang="en-US" altLang="zh-CN" sz="1600" i="1">
                                      <a:solidFill>
                                        <a:srgbClr val="404040"/>
                                      </a:solidFill>
                                      <a:latin typeface="Cambria Math" panose="02040503050406030204" pitchFamily="18" charset="0"/>
                                    </a:rPr>
                                  </m:ctrlPr>
                                </m:sSupPr>
                                <m:e>
                                  <m:r>
                                    <a:rPr lang="en-US" altLang="zh-CN" sz="1600" b="0" i="1" smtClean="0">
                                      <a:solidFill>
                                        <a:srgbClr val="404040"/>
                                      </a:solidFill>
                                      <a:latin typeface="Cambria Math" panose="02040503050406030204" pitchFamily="18" charset="0"/>
                                    </a:rPr>
                                    <m:t>(</m:t>
                                  </m:r>
                                  <m:r>
                                    <a:rPr lang="en-US" altLang="zh-CN" sz="1600" i="1">
                                      <a:solidFill>
                                        <a:srgbClr val="404040"/>
                                      </a:solidFill>
                                      <a:latin typeface="Cambria Math" panose="02040503050406030204" pitchFamily="18" charset="0"/>
                                    </a:rPr>
                                    <m:t>𝑚</m:t>
                                  </m:r>
                                  <m:sSubSup>
                                    <m:sSubSupPr>
                                      <m:ctrlPr>
                                        <a:rPr lang="en-US" altLang="zh-CN" sz="1600" b="0" i="1" smtClean="0">
                                          <a:solidFill>
                                            <a:srgbClr val="404040"/>
                                          </a:solidFill>
                                          <a:latin typeface="Cambria Math" panose="02040503050406030204" pitchFamily="18" charset="0"/>
                                        </a:rPr>
                                      </m:ctrlPr>
                                    </m:sSubSupPr>
                                    <m:e>
                                      <m:r>
                                        <a:rPr lang="en-US" altLang="zh-CN" sz="1600" i="1">
                                          <a:solidFill>
                                            <a:srgbClr val="404040"/>
                                          </a:solidFill>
                                          <a:latin typeface="Cambria Math" panose="02040503050406030204" pitchFamily="18" charset="0"/>
                                        </a:rPr>
                                        <m:t>𝐷</m:t>
                                      </m:r>
                                    </m:e>
                                    <m:sub>
                                      <m:r>
                                        <a:rPr lang="en-US" altLang="zh-CN" sz="1600" i="1">
                                          <a:solidFill>
                                            <a:srgbClr val="404040"/>
                                          </a:solidFill>
                                          <a:latin typeface="Cambria Math" panose="02040503050406030204" pitchFamily="18" charset="0"/>
                                        </a:rPr>
                                        <m:t>𝑖𝑗</m:t>
                                      </m:r>
                                    </m:sub>
                                    <m:sup>
                                      <m:r>
                                        <a:rPr lang="en-US" altLang="zh-CN" sz="1600" b="0" i="1" smtClean="0">
                                          <a:solidFill>
                                            <a:srgbClr val="404040"/>
                                          </a:solidFill>
                                          <a:latin typeface="Cambria Math" panose="02040503050406030204" pitchFamily="18" charset="0"/>
                                        </a:rPr>
                                        <m:t>2</m:t>
                                      </m:r>
                                    </m:sup>
                                  </m:sSubSup>
                                  <m:d>
                                    <m:dPr>
                                      <m:ctrlPr>
                                        <a:rPr lang="en-US" altLang="zh-CN" sz="1600" i="1">
                                          <a:solidFill>
                                            <a:srgbClr val="404040"/>
                                          </a:solidFill>
                                          <a:latin typeface="Cambria Math" panose="02040503050406030204" pitchFamily="18" charset="0"/>
                                        </a:rPr>
                                      </m:ctrlPr>
                                    </m:dPr>
                                    <m:e>
                                      <m:sSub>
                                        <m:sSubPr>
                                          <m:ctrlPr>
                                            <a:rPr lang="en-US" altLang="zh-CN" sz="1600" i="1">
                                              <a:solidFill>
                                                <a:srgbClr val="404040"/>
                                              </a:solidFill>
                                              <a:latin typeface="Cambria Math" panose="02040503050406030204" pitchFamily="18" charset="0"/>
                                            </a:rPr>
                                          </m:ctrlPr>
                                        </m:sSubPr>
                                        <m:e>
                                          <m:r>
                                            <a:rPr lang="en-US" altLang="zh-CN" sz="1600" i="1">
                                              <a:solidFill>
                                                <a:srgbClr val="404040"/>
                                              </a:solidFill>
                                              <a:latin typeface="Cambria Math" panose="02040503050406030204" pitchFamily="18" charset="0"/>
                                            </a:rPr>
                                            <m:t>𝑢</m:t>
                                          </m:r>
                                        </m:e>
                                        <m:sub>
                                          <m:r>
                                            <a:rPr lang="en-US" altLang="zh-CN" sz="1600" i="1">
                                              <a:solidFill>
                                                <a:srgbClr val="404040"/>
                                              </a:solidFill>
                                              <a:latin typeface="Cambria Math" panose="02040503050406030204" pitchFamily="18" charset="0"/>
                                            </a:rPr>
                                            <m:t>𝑖</m:t>
                                          </m:r>
                                          <m:r>
                                            <a:rPr lang="en-US" altLang="zh-CN" sz="1600" b="0" i="1" smtClean="0">
                                              <a:solidFill>
                                                <a:srgbClr val="404040"/>
                                              </a:solidFill>
                                              <a:latin typeface="Cambria Math" panose="02040503050406030204" pitchFamily="18" charset="0"/>
                                            </a:rPr>
                                            <m:t>𝑗</m:t>
                                          </m:r>
                                        </m:sub>
                                      </m:sSub>
                                    </m:e>
                                  </m:d>
                                </m:e>
                                <m:sup>
                                  <m:r>
                                    <a:rPr lang="en-US" altLang="zh-CN" sz="1600" i="1">
                                      <a:solidFill>
                                        <a:srgbClr val="404040"/>
                                      </a:solidFill>
                                      <a:latin typeface="Cambria Math" panose="02040503050406030204" pitchFamily="18" charset="0"/>
                                    </a:rPr>
                                    <m:t>𝑚</m:t>
                                  </m:r>
                                  <m:r>
                                    <a:rPr lang="en-US" altLang="zh-CN" sz="1600" i="1">
                                      <a:solidFill>
                                        <a:srgbClr val="404040"/>
                                      </a:solidFill>
                                      <a:latin typeface="Cambria Math" panose="02040503050406030204" pitchFamily="18" charset="0"/>
                                    </a:rPr>
                                    <m:t>−1</m:t>
                                  </m:r>
                                </m:sup>
                              </m:sSup>
                              <m:r>
                                <a:rPr lang="en-US" altLang="zh-CN" sz="1600" b="0" i="1" smtClean="0">
                                  <a:solidFill>
                                    <a:srgbClr val="404040"/>
                                  </a:solidFill>
                                  <a:latin typeface="Cambria Math" panose="02040503050406030204" pitchFamily="18" charset="0"/>
                                </a:rPr>
                                <m:t>−</m:t>
                              </m:r>
                              <m:sSub>
                                <m:sSubPr>
                                  <m:ctrlPr>
                                    <a:rPr lang="en-US" altLang="zh-CN" sz="1600" i="1">
                                      <a:solidFill>
                                        <a:srgbClr val="404040"/>
                                      </a:solidFill>
                                      <a:latin typeface="Cambria Math" panose="02040503050406030204" pitchFamily="18" charset="0"/>
                                    </a:rPr>
                                  </m:ctrlPr>
                                </m:sSubPr>
                                <m:e>
                                  <m:r>
                                    <a:rPr lang="zh-CN" altLang="en-US" sz="1600" i="1">
                                      <a:solidFill>
                                        <a:srgbClr val="404040"/>
                                      </a:solidFill>
                                      <a:latin typeface="Cambria Math" panose="02040503050406030204" pitchFamily="18" charset="0"/>
                                    </a:rPr>
                                    <m:t>𝜆</m:t>
                                  </m:r>
                                </m:e>
                                <m:sub>
                                  <m:r>
                                    <a:rPr lang="en-US" altLang="zh-CN" sz="1600" i="1">
                                      <a:solidFill>
                                        <a:srgbClr val="404040"/>
                                      </a:solidFill>
                                      <a:latin typeface="Cambria Math" panose="02040503050406030204" pitchFamily="18" charset="0"/>
                                    </a:rPr>
                                    <m:t>𝑗</m:t>
                                  </m:r>
                                </m:sub>
                              </m:sSub>
                              <m:r>
                                <a:rPr lang="en-US" altLang="zh-CN" sz="1600" b="0" i="1" smtClean="0">
                                  <a:solidFill>
                                    <a:srgbClr val="404040"/>
                                  </a:solidFill>
                                  <a:latin typeface="Cambria Math" panose="02040503050406030204" pitchFamily="18" charset="0"/>
                                </a:rPr>
                                <m:t>)</m:t>
                              </m:r>
                            </m:e>
                          </m:nary>
                        </m:e>
                      </m:nary>
                    </m:oMath>
                  </m:oMathPara>
                </a14:m>
                <a:endParaRPr lang="en-US" altLang="zh-CN" sz="1600" dirty="0">
                  <a:solidFill>
                    <a:srgbClr val="404040"/>
                  </a:solidFill>
                  <a:latin typeface="等线" panose="02010600030101010101" pitchFamily="2" charset="-122"/>
                  <a:ea typeface="等线" panose="02010600030101010101" pitchFamily="2" charset="-122"/>
                </a:endParaRPr>
              </a:p>
              <a:p>
                <a:endParaRPr lang="en-US" altLang="zh-CN" sz="1600" dirty="0">
                  <a:solidFill>
                    <a:srgbClr val="404040"/>
                  </a:solidFill>
                  <a:latin typeface="等线" panose="02010600030101010101" pitchFamily="2" charset="-122"/>
                  <a:ea typeface="等线" panose="02010600030101010101" pitchFamily="2" charset="-122"/>
                </a:endParaRPr>
              </a:p>
              <a:p>
                <a:r>
                  <a:rPr lang="zh-CN" altLang="en-US" sz="1600" dirty="0">
                    <a:solidFill>
                      <a:srgbClr val="404040"/>
                    </a:solidFill>
                    <a:latin typeface="等线" panose="02010600030101010101" pitchFamily="2" charset="-122"/>
                    <a:ea typeface="等线" panose="02010600030101010101" pitchFamily="2" charset="-122"/>
                  </a:rPr>
                  <a:t>其中，</a:t>
                </a:r>
                <a14:m>
                  <m:oMath xmlns:m="http://schemas.openxmlformats.org/officeDocument/2006/math">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𝐷</m:t>
                        </m:r>
                      </m:e>
                      <m:sub>
                        <m:r>
                          <a:rPr lang="en-US" altLang="zh-CN" sz="1600" b="0" i="1" smtClean="0">
                            <a:solidFill>
                              <a:srgbClr val="404040"/>
                            </a:solidFill>
                            <a:latin typeface="Cambria Math" panose="02040503050406030204" pitchFamily="18" charset="0"/>
                          </a:rPr>
                          <m:t>𝑖𝑗</m:t>
                        </m:r>
                      </m:sub>
                    </m:sSub>
                    <m:r>
                      <a:rPr lang="en-US" altLang="zh-CN" sz="1600" b="0" i="1" smtClean="0">
                        <a:solidFill>
                          <a:srgbClr val="404040"/>
                        </a:solidFill>
                        <a:latin typeface="Cambria Math" panose="02040503050406030204" pitchFamily="18" charset="0"/>
                      </a:rPr>
                      <m:t>=||</m:t>
                    </m:r>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𝑥</m:t>
                        </m:r>
                      </m:e>
                      <m:sub>
                        <m:r>
                          <a:rPr lang="en-US" altLang="zh-CN" sz="1600" b="0" i="1" smtClean="0">
                            <a:solidFill>
                              <a:srgbClr val="404040"/>
                            </a:solidFill>
                            <a:latin typeface="Cambria Math" panose="02040503050406030204" pitchFamily="18" charset="0"/>
                          </a:rPr>
                          <m:t>𝑖</m:t>
                        </m:r>
                      </m:sub>
                    </m:sSub>
                    <m:r>
                      <a:rPr lang="en-US" altLang="zh-CN" sz="1600" b="0" i="1" smtClean="0">
                        <a:solidFill>
                          <a:srgbClr val="404040"/>
                        </a:solidFill>
                        <a:latin typeface="Cambria Math" panose="02040503050406030204" pitchFamily="18" charset="0"/>
                      </a:rPr>
                      <m:t>−</m:t>
                    </m:r>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𝑣</m:t>
                        </m:r>
                      </m:e>
                      <m:sub>
                        <m:r>
                          <a:rPr lang="en-US" altLang="zh-CN" sz="1600" b="0" i="1" smtClean="0">
                            <a:solidFill>
                              <a:srgbClr val="404040"/>
                            </a:solidFill>
                            <a:latin typeface="Cambria Math" panose="02040503050406030204" pitchFamily="18" charset="0"/>
                          </a:rPr>
                          <m:t>𝑗</m:t>
                        </m:r>
                      </m:sub>
                    </m:sSub>
                    <m:r>
                      <a:rPr lang="en-US" altLang="zh-CN" sz="1600" b="0" i="1" smtClean="0">
                        <a:solidFill>
                          <a:srgbClr val="404040"/>
                        </a:solidFill>
                        <a:latin typeface="Cambria Math" panose="02040503050406030204" pitchFamily="18" charset="0"/>
                      </a:rPr>
                      <m:t>||</m:t>
                    </m:r>
                  </m:oMath>
                </a14:m>
                <a:r>
                  <a:rPr lang="zh-CN" altLang="en-US" sz="1600" dirty="0">
                    <a:solidFill>
                      <a:srgbClr val="404040"/>
                    </a:solidFill>
                    <a:latin typeface="等线" panose="02010600030101010101" pitchFamily="2" charset="-122"/>
                    <a:ea typeface="等线" panose="02010600030101010101" pitchFamily="2" charset="-122"/>
                  </a:rPr>
                  <a:t>为欧几里得距离。</a:t>
                </a:r>
                <a:endParaRPr lang="en-US" altLang="zh-CN" sz="1600" dirty="0">
                  <a:solidFill>
                    <a:srgbClr val="404040"/>
                  </a:solidFill>
                  <a:latin typeface="等线" panose="02010600030101010101" pitchFamily="2" charset="-122"/>
                  <a:ea typeface="等线" panose="02010600030101010101" pitchFamily="2" charset="-122"/>
                </a:endParaRPr>
              </a:p>
              <a:p>
                <a:r>
                  <a:rPr lang="zh-CN" altLang="en-US" sz="1600" dirty="0">
                    <a:solidFill>
                      <a:srgbClr val="404040"/>
                    </a:solidFill>
                    <a:latin typeface="等线" panose="02010600030101010101" pitchFamily="2" charset="-122"/>
                    <a:ea typeface="等线" panose="02010600030101010101" pitchFamily="2" charset="-122"/>
                  </a:rPr>
                  <a:t>令</a:t>
                </a:r>
                <a14:m>
                  <m:oMath xmlns:m="http://schemas.openxmlformats.org/officeDocument/2006/math">
                    <m:f>
                      <m:fPr>
                        <m:ctrlPr>
                          <a:rPr lang="zh-CN" altLang="en-US" sz="1600" b="0" i="1" smtClean="0">
                            <a:solidFill>
                              <a:srgbClr val="404040"/>
                            </a:solidFill>
                            <a:latin typeface="Cambria Math" panose="02040503050406030204" pitchFamily="18" charset="0"/>
                          </a:rPr>
                        </m:ctrlPr>
                      </m:fPr>
                      <m:num>
                        <m:r>
                          <a:rPr lang="zh-CN" altLang="en-US" sz="1600" b="0" i="1" smtClean="0">
                            <a:solidFill>
                              <a:srgbClr val="404040"/>
                            </a:solidFill>
                            <a:latin typeface="Cambria Math" panose="02040503050406030204" pitchFamily="18" charset="0"/>
                          </a:rPr>
                          <m:t>𝜕</m:t>
                        </m:r>
                        <m:r>
                          <a:rPr lang="zh-CN" altLang="en-US" sz="1600" b="0" i="1" smtClean="0">
                            <a:solidFill>
                              <a:srgbClr val="404040"/>
                            </a:solidFill>
                            <a:latin typeface="Cambria Math" panose="02040503050406030204" pitchFamily="18" charset="0"/>
                          </a:rPr>
                          <m:t>𝐿</m:t>
                        </m:r>
                      </m:num>
                      <m:den>
                        <m:r>
                          <a:rPr lang="zh-CN" altLang="en-US" sz="1600" b="0" i="1" smtClean="0">
                            <a:solidFill>
                              <a:srgbClr val="404040"/>
                            </a:solidFill>
                            <a:latin typeface="Cambria Math" panose="02040503050406030204" pitchFamily="18" charset="0"/>
                          </a:rPr>
                          <m:t>𝜕</m:t>
                        </m:r>
                        <m:sSub>
                          <m:sSubPr>
                            <m:ctrlPr>
                              <a:rPr lang="zh-CN" altLang="en-US" sz="1600" b="0" i="1" smtClean="0">
                                <a:solidFill>
                                  <a:srgbClr val="404040"/>
                                </a:solidFill>
                                <a:latin typeface="Cambria Math" panose="02040503050406030204" pitchFamily="18" charset="0"/>
                              </a:rPr>
                            </m:ctrlPr>
                          </m:sSubPr>
                          <m:e>
                            <m:r>
                              <a:rPr lang="zh-CN" altLang="en-US" sz="1600" b="0" i="1" smtClean="0">
                                <a:solidFill>
                                  <a:srgbClr val="404040"/>
                                </a:solidFill>
                                <a:latin typeface="Cambria Math" panose="02040503050406030204" pitchFamily="18" charset="0"/>
                              </a:rPr>
                              <m:t>𝑣</m:t>
                            </m:r>
                          </m:e>
                          <m:sub>
                            <m:r>
                              <a:rPr lang="zh-CN" altLang="en-US" sz="1600" b="0" i="1" smtClean="0">
                                <a:solidFill>
                                  <a:srgbClr val="404040"/>
                                </a:solidFill>
                                <a:latin typeface="Cambria Math" panose="02040503050406030204" pitchFamily="18" charset="0"/>
                              </a:rPr>
                              <m:t>𝑖</m:t>
                            </m:r>
                          </m:sub>
                        </m:sSub>
                      </m:den>
                    </m:f>
                    <m:r>
                      <a:rPr lang="en-US" altLang="zh-CN" sz="1600" b="0" i="1" smtClean="0">
                        <a:solidFill>
                          <a:srgbClr val="404040"/>
                        </a:solidFill>
                        <a:latin typeface="Cambria Math" panose="02040503050406030204" pitchFamily="18" charset="0"/>
                      </a:rPr>
                      <m:t>=0</m:t>
                    </m:r>
                  </m:oMath>
                </a14:m>
                <a:r>
                  <a:rPr lang="zh-CN" altLang="en-US" sz="1600" dirty="0">
                    <a:solidFill>
                      <a:srgbClr val="404040"/>
                    </a:solidFill>
                    <a:latin typeface="等线" panose="02010600030101010101" pitchFamily="2" charset="-122"/>
                    <a:ea typeface="等线" panose="02010600030101010101" pitchFamily="2" charset="-122"/>
                  </a:rPr>
                  <a:t>， </a:t>
                </a:r>
                <a14:m>
                  <m:oMath xmlns:m="http://schemas.openxmlformats.org/officeDocument/2006/math">
                    <m:f>
                      <m:fPr>
                        <m:ctrlPr>
                          <a:rPr lang="zh-CN" altLang="en-US" sz="1600" i="1">
                            <a:solidFill>
                              <a:srgbClr val="404040"/>
                            </a:solidFill>
                            <a:latin typeface="Cambria Math" panose="02040503050406030204" pitchFamily="18" charset="0"/>
                          </a:rPr>
                        </m:ctrlPr>
                      </m:fPr>
                      <m:num>
                        <m:r>
                          <a:rPr lang="zh-CN" altLang="en-US" sz="1600" i="1">
                            <a:solidFill>
                              <a:srgbClr val="404040"/>
                            </a:solidFill>
                            <a:latin typeface="Cambria Math" panose="02040503050406030204" pitchFamily="18" charset="0"/>
                          </a:rPr>
                          <m:t>𝜕</m:t>
                        </m:r>
                        <m:r>
                          <a:rPr lang="zh-CN" altLang="en-US" sz="1600" i="1">
                            <a:solidFill>
                              <a:srgbClr val="404040"/>
                            </a:solidFill>
                            <a:latin typeface="Cambria Math" panose="02040503050406030204" pitchFamily="18" charset="0"/>
                          </a:rPr>
                          <m:t>𝐿</m:t>
                        </m:r>
                      </m:num>
                      <m:den>
                        <m:r>
                          <a:rPr lang="zh-CN" altLang="en-US" sz="1600" i="1">
                            <a:solidFill>
                              <a:srgbClr val="404040"/>
                            </a:solidFill>
                            <a:latin typeface="Cambria Math" panose="02040503050406030204" pitchFamily="18" charset="0"/>
                          </a:rPr>
                          <m:t>𝜕</m:t>
                        </m:r>
                        <m:sSub>
                          <m:sSubPr>
                            <m:ctrlPr>
                              <a:rPr lang="zh-CN" altLang="en-US" sz="1600" i="1">
                                <a:solidFill>
                                  <a:srgbClr val="404040"/>
                                </a:solidFill>
                                <a:latin typeface="Cambria Math" panose="02040503050406030204" pitchFamily="18" charset="0"/>
                              </a:rPr>
                            </m:ctrlPr>
                          </m:sSubPr>
                          <m:e>
                            <m:r>
                              <a:rPr lang="en-US" altLang="zh-CN" sz="1600" i="1">
                                <a:solidFill>
                                  <a:srgbClr val="404040"/>
                                </a:solidFill>
                                <a:latin typeface="Cambria Math" panose="02040503050406030204" pitchFamily="18" charset="0"/>
                              </a:rPr>
                              <m:t>𝑢</m:t>
                            </m:r>
                          </m:e>
                          <m:sub>
                            <m:r>
                              <a:rPr lang="en-US" altLang="zh-CN" sz="1600" i="1">
                                <a:solidFill>
                                  <a:srgbClr val="404040"/>
                                </a:solidFill>
                                <a:latin typeface="Cambria Math" panose="02040503050406030204" pitchFamily="18" charset="0"/>
                              </a:rPr>
                              <m:t>𝑖𝑗</m:t>
                            </m:r>
                          </m:sub>
                        </m:sSub>
                      </m:den>
                    </m:f>
                    <m:r>
                      <a:rPr lang="en-US" altLang="zh-CN" sz="1600" b="0" i="1" smtClean="0">
                        <a:solidFill>
                          <a:srgbClr val="404040"/>
                        </a:solidFill>
                        <a:latin typeface="Cambria Math" panose="02040503050406030204" pitchFamily="18" charset="0"/>
                      </a:rPr>
                      <m:t>=0</m:t>
                    </m:r>
                  </m:oMath>
                </a14:m>
                <a:r>
                  <a:rPr lang="zh-CN" altLang="en-US" sz="1600" dirty="0">
                    <a:solidFill>
                      <a:srgbClr val="404040"/>
                    </a:solidFill>
                    <a:latin typeface="等线" panose="02010600030101010101" pitchFamily="2" charset="-122"/>
                    <a:ea typeface="等线" panose="02010600030101010101" pitchFamily="2" charset="-122"/>
                  </a:rPr>
                  <a:t>，得：</a:t>
                </a:r>
                <a:r>
                  <a:rPr lang="en-US" altLang="zh-CN" sz="1600" dirty="0">
                    <a:solidFill>
                      <a:srgbClr val="404040"/>
                    </a:solidFill>
                    <a:latin typeface="等线" panose="02010600030101010101" pitchFamily="2" charset="-122"/>
                    <a:ea typeface="等线" panose="02010600030101010101" pitchFamily="2" charset="-122"/>
                  </a:rPr>
                  <a:t> </a:t>
                </a:r>
                <a14:m>
                  <m:oMath xmlns:m="http://schemas.openxmlformats.org/officeDocument/2006/math">
                    <m:nary>
                      <m:naryPr>
                        <m:chr m:val="∑"/>
                        <m:limLoc m:val="subSup"/>
                        <m:ctrlPr>
                          <a:rPr lang="en-US" altLang="zh-CN" sz="1600" i="1">
                            <a:solidFill>
                              <a:srgbClr val="404040"/>
                            </a:solidFill>
                            <a:latin typeface="Cambria Math" panose="02040503050406030204" pitchFamily="18" charset="0"/>
                          </a:rPr>
                        </m:ctrlPr>
                      </m:naryPr>
                      <m:sub>
                        <m:r>
                          <m:rPr>
                            <m:brk m:alnAt="25"/>
                          </m:rPr>
                          <a:rPr lang="en-US" altLang="zh-CN" sz="1600" i="1">
                            <a:solidFill>
                              <a:srgbClr val="404040"/>
                            </a:solidFill>
                            <a:latin typeface="Cambria Math" panose="02040503050406030204" pitchFamily="18" charset="0"/>
                          </a:rPr>
                          <m:t>𝑗</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𝑛</m:t>
                        </m:r>
                      </m:sup>
                      <m:e>
                        <m:sSubSup>
                          <m:sSubSupPr>
                            <m:ctrlPr>
                              <a:rPr lang="en-US" altLang="zh-CN" sz="1600" i="1">
                                <a:solidFill>
                                  <a:srgbClr val="404040"/>
                                </a:solidFill>
                                <a:latin typeface="Cambria Math" panose="02040503050406030204" pitchFamily="18" charset="0"/>
                              </a:rPr>
                            </m:ctrlPr>
                          </m:sSubSupPr>
                          <m:e>
                            <m:r>
                              <a:rPr lang="en-US" altLang="zh-CN" sz="1600" b="0" i="1" smtClean="0">
                                <a:solidFill>
                                  <a:srgbClr val="404040"/>
                                </a:solidFill>
                                <a:latin typeface="Cambria Math" panose="02040503050406030204" pitchFamily="18" charset="0"/>
                              </a:rPr>
                              <m:t>𝑢</m:t>
                            </m:r>
                          </m:e>
                          <m:sub>
                            <m:r>
                              <a:rPr lang="en-US" altLang="zh-CN" sz="1600" i="1">
                                <a:solidFill>
                                  <a:srgbClr val="404040"/>
                                </a:solidFill>
                                <a:latin typeface="Cambria Math" panose="02040503050406030204" pitchFamily="18" charset="0"/>
                              </a:rPr>
                              <m:t>𝑖𝑗</m:t>
                            </m:r>
                          </m:sub>
                          <m:sup>
                            <m:r>
                              <a:rPr lang="en-US" altLang="zh-CN" sz="1600" i="1">
                                <a:solidFill>
                                  <a:srgbClr val="404040"/>
                                </a:solidFill>
                                <a:latin typeface="Cambria Math" panose="02040503050406030204" pitchFamily="18" charset="0"/>
                              </a:rPr>
                              <m:t>𝑚</m:t>
                            </m:r>
                          </m:sup>
                        </m:sSubSup>
                        <m:r>
                          <a:rPr lang="en-US" altLang="zh-CN" sz="1600" i="1" smtClean="0">
                            <a:solidFill>
                              <a:srgbClr val="404040"/>
                            </a:solidFill>
                            <a:latin typeface="Cambria Math" panose="02040503050406030204" pitchFamily="18" charset="0"/>
                          </a:rPr>
                          <m:t> </m:t>
                        </m:r>
                        <m:r>
                          <a:rPr lang="en-US" altLang="zh-CN" sz="1600" i="1">
                            <a:solidFill>
                              <a:srgbClr val="404040"/>
                            </a:solidFill>
                            <a:latin typeface="Cambria Math" panose="02040503050406030204" pitchFamily="18" charset="0"/>
                          </a:rPr>
                          <m:t>(</m:t>
                        </m:r>
                        <m:sSub>
                          <m:sSubPr>
                            <m:ctrlPr>
                              <a:rPr lang="en-US" altLang="zh-CN" sz="1600" i="1">
                                <a:solidFill>
                                  <a:srgbClr val="404040"/>
                                </a:solidFill>
                                <a:latin typeface="Cambria Math" panose="02040503050406030204" pitchFamily="18" charset="0"/>
                              </a:rPr>
                            </m:ctrlPr>
                          </m:sSubPr>
                          <m:e>
                            <m:r>
                              <a:rPr lang="en-US" altLang="zh-CN" sz="1600" i="1">
                                <a:solidFill>
                                  <a:srgbClr val="404040"/>
                                </a:solidFill>
                                <a:latin typeface="Cambria Math" panose="02040503050406030204" pitchFamily="18" charset="0"/>
                              </a:rPr>
                              <m:t>𝑥</m:t>
                            </m:r>
                          </m:e>
                          <m:sub>
                            <m:r>
                              <a:rPr lang="en-US" altLang="zh-CN" sz="1600" i="1">
                                <a:solidFill>
                                  <a:srgbClr val="404040"/>
                                </a:solidFill>
                                <a:latin typeface="Cambria Math" panose="02040503050406030204" pitchFamily="18" charset="0"/>
                              </a:rPr>
                              <m:t>𝑗</m:t>
                            </m:r>
                          </m:sub>
                        </m:sSub>
                        <m:r>
                          <a:rPr lang="en-US" altLang="zh-CN" sz="1600" i="1">
                            <a:solidFill>
                              <a:srgbClr val="404040"/>
                            </a:solidFill>
                            <a:latin typeface="Cambria Math" panose="02040503050406030204" pitchFamily="18" charset="0"/>
                          </a:rPr>
                          <m:t>−</m:t>
                        </m:r>
                        <m:sSub>
                          <m:sSubPr>
                            <m:ctrlPr>
                              <a:rPr lang="en-US" altLang="zh-CN" sz="1600" i="1">
                                <a:solidFill>
                                  <a:srgbClr val="404040"/>
                                </a:solidFill>
                                <a:latin typeface="Cambria Math" panose="02040503050406030204" pitchFamily="18" charset="0"/>
                              </a:rPr>
                            </m:ctrlPr>
                          </m:sSubPr>
                          <m:e>
                            <m:r>
                              <a:rPr lang="en-US" altLang="zh-CN" sz="1600" i="1">
                                <a:solidFill>
                                  <a:srgbClr val="404040"/>
                                </a:solidFill>
                                <a:latin typeface="Cambria Math" panose="02040503050406030204" pitchFamily="18" charset="0"/>
                              </a:rPr>
                              <m:t>𝑣</m:t>
                            </m:r>
                          </m:e>
                          <m:sub>
                            <m:r>
                              <a:rPr lang="en-US" altLang="zh-CN" sz="1600" i="1">
                                <a:solidFill>
                                  <a:srgbClr val="404040"/>
                                </a:solidFill>
                                <a:latin typeface="Cambria Math" panose="02040503050406030204" pitchFamily="18" charset="0"/>
                              </a:rPr>
                              <m:t>𝑖</m:t>
                            </m:r>
                          </m:sub>
                        </m:sSub>
                        <m:r>
                          <a:rPr lang="en-US" altLang="zh-CN" sz="1600" i="1">
                            <a:solidFill>
                              <a:srgbClr val="404040"/>
                            </a:solidFill>
                            <a:latin typeface="Cambria Math" panose="02040503050406030204" pitchFamily="18" charset="0"/>
                          </a:rPr>
                          <m:t>)</m:t>
                        </m:r>
                        <m:r>
                          <a:rPr lang="en-US" altLang="zh-CN" sz="1600" b="0" i="1" smtClean="0">
                            <a:solidFill>
                              <a:srgbClr val="404040"/>
                            </a:solidFill>
                            <a:latin typeface="Cambria Math" panose="02040503050406030204" pitchFamily="18" charset="0"/>
                          </a:rPr>
                          <m:t>=0</m:t>
                        </m:r>
                      </m:e>
                    </m:nary>
                  </m:oMath>
                </a14:m>
                <a:r>
                  <a:rPr lang="zh-CN" altLang="en-US" sz="1600" dirty="0">
                    <a:solidFill>
                      <a:srgbClr val="404040"/>
                    </a:solidFill>
                    <a:latin typeface="等线" panose="02010600030101010101" pitchFamily="2" charset="-122"/>
                    <a:ea typeface="等线" panose="02010600030101010101" pitchFamily="2" charset="-122"/>
                  </a:rPr>
                  <a:t>，由此得到</a:t>
                </a:r>
                <a14:m>
                  <m:oMath xmlns:m="http://schemas.openxmlformats.org/officeDocument/2006/math">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𝑣</m:t>
                        </m:r>
                      </m:e>
                      <m:sub>
                        <m:r>
                          <a:rPr lang="en-US" altLang="zh-CN" sz="1600" b="0" i="1" smtClean="0">
                            <a:solidFill>
                              <a:srgbClr val="404040"/>
                            </a:solidFill>
                            <a:latin typeface="Cambria Math" panose="02040503050406030204" pitchFamily="18" charset="0"/>
                          </a:rPr>
                          <m:t>𝑖</m:t>
                        </m:r>
                      </m:sub>
                    </m:sSub>
                    <m:r>
                      <a:rPr lang="en-US" altLang="zh-CN" sz="1600" b="0" i="1" smtClean="0">
                        <a:solidFill>
                          <a:srgbClr val="404040"/>
                        </a:solidFill>
                        <a:latin typeface="Cambria Math" panose="02040503050406030204" pitchFamily="18" charset="0"/>
                      </a:rPr>
                      <m:t>=</m:t>
                    </m:r>
                    <m:f>
                      <m:fPr>
                        <m:ctrlPr>
                          <a:rPr lang="en-US" altLang="zh-CN" sz="1600" b="0" i="1" smtClean="0">
                            <a:solidFill>
                              <a:srgbClr val="404040"/>
                            </a:solidFill>
                            <a:latin typeface="Cambria Math" panose="02040503050406030204" pitchFamily="18" charset="0"/>
                          </a:rPr>
                        </m:ctrlPr>
                      </m:fPr>
                      <m:num>
                        <m:nary>
                          <m:naryPr>
                            <m:chr m:val="∑"/>
                            <m:limLoc m:val="subSup"/>
                            <m:ctrlPr>
                              <a:rPr lang="en-US" altLang="zh-CN" sz="1600" i="1">
                                <a:solidFill>
                                  <a:srgbClr val="404040"/>
                                </a:solidFill>
                                <a:latin typeface="Cambria Math" panose="02040503050406030204" pitchFamily="18" charset="0"/>
                              </a:rPr>
                            </m:ctrlPr>
                          </m:naryPr>
                          <m:sub>
                            <m:r>
                              <m:rPr>
                                <m:brk m:alnAt="25"/>
                              </m:rPr>
                              <a:rPr lang="en-US" altLang="zh-CN" sz="1600" i="1">
                                <a:solidFill>
                                  <a:srgbClr val="404040"/>
                                </a:solidFill>
                                <a:latin typeface="Cambria Math" panose="02040503050406030204" pitchFamily="18" charset="0"/>
                              </a:rPr>
                              <m:t>𝑗</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𝑛</m:t>
                            </m:r>
                          </m:sup>
                          <m:e>
                            <m:sSubSup>
                              <m:sSubSupPr>
                                <m:ctrlPr>
                                  <a:rPr lang="en-US" altLang="zh-CN" sz="1600" i="1">
                                    <a:solidFill>
                                      <a:srgbClr val="404040"/>
                                    </a:solidFill>
                                    <a:latin typeface="Cambria Math" panose="02040503050406030204" pitchFamily="18" charset="0"/>
                                  </a:rPr>
                                </m:ctrlPr>
                              </m:sSubSupPr>
                              <m:e>
                                <m:r>
                                  <a:rPr lang="en-US" altLang="zh-CN" sz="1600" b="0" i="1" smtClean="0">
                                    <a:solidFill>
                                      <a:srgbClr val="404040"/>
                                    </a:solidFill>
                                    <a:latin typeface="Cambria Math" panose="02040503050406030204" pitchFamily="18" charset="0"/>
                                  </a:rPr>
                                  <m:t>𝑢</m:t>
                                </m:r>
                              </m:e>
                              <m:sub>
                                <m:r>
                                  <a:rPr lang="en-US" altLang="zh-CN" sz="1600" i="1">
                                    <a:solidFill>
                                      <a:srgbClr val="404040"/>
                                    </a:solidFill>
                                    <a:latin typeface="Cambria Math" panose="02040503050406030204" pitchFamily="18" charset="0"/>
                                  </a:rPr>
                                  <m:t>𝑖𝑗</m:t>
                                </m:r>
                              </m:sub>
                              <m:sup>
                                <m:r>
                                  <a:rPr lang="en-US" altLang="zh-CN" sz="1600" i="1">
                                    <a:solidFill>
                                      <a:srgbClr val="404040"/>
                                    </a:solidFill>
                                    <a:latin typeface="Cambria Math" panose="02040503050406030204" pitchFamily="18" charset="0"/>
                                  </a:rPr>
                                  <m:t>𝑚</m:t>
                                </m:r>
                              </m:sup>
                            </m:sSubSup>
                          </m:e>
                        </m:nary>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𝑥</m:t>
                            </m:r>
                          </m:e>
                          <m:sub>
                            <m:r>
                              <a:rPr lang="en-US" altLang="zh-CN" sz="1600" b="0" i="1" smtClean="0">
                                <a:solidFill>
                                  <a:srgbClr val="404040"/>
                                </a:solidFill>
                                <a:latin typeface="Cambria Math" panose="02040503050406030204" pitchFamily="18" charset="0"/>
                              </a:rPr>
                              <m:t>𝑗</m:t>
                            </m:r>
                          </m:sub>
                        </m:sSub>
                      </m:num>
                      <m:den>
                        <m:nary>
                          <m:naryPr>
                            <m:chr m:val="∑"/>
                            <m:limLoc m:val="subSup"/>
                            <m:ctrlPr>
                              <a:rPr lang="en-US" altLang="zh-CN" sz="1600" i="1">
                                <a:solidFill>
                                  <a:srgbClr val="404040"/>
                                </a:solidFill>
                                <a:latin typeface="Cambria Math" panose="02040503050406030204" pitchFamily="18" charset="0"/>
                              </a:rPr>
                            </m:ctrlPr>
                          </m:naryPr>
                          <m:sub>
                            <m:r>
                              <m:rPr>
                                <m:brk m:alnAt="25"/>
                              </m:rPr>
                              <a:rPr lang="en-US" altLang="zh-CN" sz="1600" i="1">
                                <a:solidFill>
                                  <a:srgbClr val="404040"/>
                                </a:solidFill>
                                <a:latin typeface="Cambria Math" panose="02040503050406030204" pitchFamily="18" charset="0"/>
                              </a:rPr>
                              <m:t>𝑗</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𝑛</m:t>
                            </m:r>
                          </m:sup>
                          <m:e>
                            <m:sSubSup>
                              <m:sSubSupPr>
                                <m:ctrlPr>
                                  <a:rPr lang="en-US" altLang="zh-CN" sz="1600" i="1">
                                    <a:solidFill>
                                      <a:srgbClr val="404040"/>
                                    </a:solidFill>
                                    <a:latin typeface="Cambria Math" panose="02040503050406030204" pitchFamily="18" charset="0"/>
                                  </a:rPr>
                                </m:ctrlPr>
                              </m:sSubSupPr>
                              <m:e>
                                <m:r>
                                  <a:rPr lang="en-US" altLang="zh-CN" sz="1600" b="0" i="1" smtClean="0">
                                    <a:solidFill>
                                      <a:srgbClr val="404040"/>
                                    </a:solidFill>
                                    <a:latin typeface="Cambria Math" panose="02040503050406030204" pitchFamily="18" charset="0"/>
                                  </a:rPr>
                                  <m:t>𝑢</m:t>
                                </m:r>
                              </m:e>
                              <m:sub>
                                <m:r>
                                  <a:rPr lang="en-US" altLang="zh-CN" sz="1600" i="1">
                                    <a:solidFill>
                                      <a:srgbClr val="404040"/>
                                    </a:solidFill>
                                    <a:latin typeface="Cambria Math" panose="02040503050406030204" pitchFamily="18" charset="0"/>
                                  </a:rPr>
                                  <m:t>𝑖𝑗</m:t>
                                </m:r>
                              </m:sub>
                              <m:sup>
                                <m:r>
                                  <a:rPr lang="en-US" altLang="zh-CN" sz="1600" i="1">
                                    <a:solidFill>
                                      <a:srgbClr val="404040"/>
                                    </a:solidFill>
                                    <a:latin typeface="Cambria Math" panose="02040503050406030204" pitchFamily="18" charset="0"/>
                                  </a:rPr>
                                  <m:t>𝑚</m:t>
                                </m:r>
                              </m:sup>
                            </m:sSubSup>
                          </m:e>
                        </m:nary>
                      </m:den>
                    </m:f>
                    <m:r>
                      <a:rPr lang="en-US" altLang="zh-CN" sz="1600" b="0" i="1" smtClean="0">
                        <a:solidFill>
                          <a:srgbClr val="404040"/>
                        </a:solidFill>
                        <a:latin typeface="Cambria Math" panose="02040503050406030204" pitchFamily="18" charset="0"/>
                      </a:rPr>
                      <m:t>,1</m:t>
                    </m:r>
                    <m:r>
                      <a:rPr lang="en-US" altLang="zh-CN" sz="1600" b="0" i="1" smtClean="0">
                        <a:solidFill>
                          <a:srgbClr val="404040"/>
                        </a:solidFill>
                        <a:latin typeface="Cambria Math" panose="02040503050406030204" pitchFamily="18" charset="0"/>
                        <a:ea typeface="Cambria Math" panose="02040503050406030204" pitchFamily="18" charset="0"/>
                      </a:rPr>
                      <m:t>≤</m:t>
                    </m:r>
                    <m:r>
                      <a:rPr lang="en-US" altLang="zh-CN" sz="1600" b="0" i="1" smtClean="0">
                        <a:solidFill>
                          <a:srgbClr val="404040"/>
                        </a:solidFill>
                        <a:latin typeface="Cambria Math" panose="02040503050406030204" pitchFamily="18" charset="0"/>
                        <a:ea typeface="Cambria Math" panose="02040503050406030204" pitchFamily="18" charset="0"/>
                      </a:rPr>
                      <m:t>𝑖</m:t>
                    </m:r>
                    <m:r>
                      <a:rPr lang="en-US" altLang="zh-CN" sz="1600" b="0" i="1" smtClean="0">
                        <a:solidFill>
                          <a:srgbClr val="404040"/>
                        </a:solidFill>
                        <a:latin typeface="Cambria Math" panose="02040503050406030204" pitchFamily="18" charset="0"/>
                        <a:ea typeface="Cambria Math" panose="02040503050406030204" pitchFamily="18" charset="0"/>
                      </a:rPr>
                      <m:t>≤</m:t>
                    </m:r>
                    <m:r>
                      <a:rPr lang="en-US" altLang="zh-CN" sz="1600" b="0" i="1" smtClean="0">
                        <a:solidFill>
                          <a:srgbClr val="404040"/>
                        </a:solidFill>
                        <a:latin typeface="Cambria Math" panose="02040503050406030204" pitchFamily="18" charset="0"/>
                        <a:ea typeface="Cambria Math" panose="02040503050406030204" pitchFamily="18" charset="0"/>
                      </a:rPr>
                      <m:t>𝑐</m:t>
                    </m:r>
                  </m:oMath>
                </a14:m>
                <a:endParaRPr lang="en-US" altLang="zh-CN" sz="1600" dirty="0">
                  <a:solidFill>
                    <a:srgbClr val="404040"/>
                  </a:solidFill>
                  <a:latin typeface="等线" panose="02010600030101010101" pitchFamily="2" charset="-122"/>
                  <a:ea typeface="等线" panose="02010600030101010101" pitchFamily="2" charset="-122"/>
                </a:endParaRPr>
              </a:p>
            </p:txBody>
          </p:sp>
        </mc:Choice>
        <mc:Fallback xmlns="">
          <p:sp>
            <p:nvSpPr>
              <p:cNvPr id="26" name="文本框 25">
                <a:extLst>
                  <a:ext uri="{FF2B5EF4-FFF2-40B4-BE49-F238E27FC236}">
                    <a16:creationId xmlns:a16="http://schemas.microsoft.com/office/drawing/2014/main" id="{B7C76F24-9757-B20E-025F-FB333A7420EE}"/>
                  </a:ext>
                </a:extLst>
              </p:cNvPr>
              <p:cNvSpPr txBox="1">
                <a:spLocks noRot="1" noChangeAspect="1" noMove="1" noResize="1" noEditPoints="1" noAdjustHandles="1" noChangeArrowheads="1" noChangeShapeType="1" noTextEdit="1"/>
              </p:cNvSpPr>
              <p:nvPr/>
            </p:nvSpPr>
            <p:spPr>
              <a:xfrm>
                <a:off x="1421397" y="1779347"/>
                <a:ext cx="8049698" cy="4847417"/>
              </a:xfrm>
              <a:prstGeom prst="rect">
                <a:avLst/>
              </a:prstGeom>
              <a:blipFill>
                <a:blip r:embed="rId3"/>
                <a:stretch>
                  <a:fillRect l="-379" t="-7421"/>
                </a:stretch>
              </a:blipFill>
            </p:spPr>
            <p:txBody>
              <a:bodyPr/>
              <a:lstStyle/>
              <a:p>
                <a:r>
                  <a:rPr lang="zh-CN" altLang="en-US">
                    <a:noFill/>
                  </a:rPr>
                  <a:t> </a:t>
                </a:r>
              </a:p>
            </p:txBody>
          </p:sp>
        </mc:Fallback>
      </mc:AlternateContent>
      <p:sp>
        <p:nvSpPr>
          <p:cNvPr id="28" name="圆角箭头">
            <a:extLst>
              <a:ext uri="{FF2B5EF4-FFF2-40B4-BE49-F238E27FC236}">
                <a16:creationId xmlns:a16="http://schemas.microsoft.com/office/drawing/2014/main" id="{778DAFFC-E2F8-9C1F-F4FB-BD18E570775F}"/>
              </a:ext>
            </a:extLst>
          </p:cNvPr>
          <p:cNvSpPr/>
          <p:nvPr/>
        </p:nvSpPr>
        <p:spPr>
          <a:xfrm>
            <a:off x="952877" y="2774466"/>
            <a:ext cx="344170" cy="268605"/>
          </a:xfrm>
          <a:custGeom>
            <a:avLst/>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latin typeface="等线" panose="02010600030101010101" pitchFamily="2" charset="-122"/>
              <a:ea typeface="等线" panose="02010600030101010101" pitchFamily="2" charset="-122"/>
            </a:endParaRPr>
          </a:p>
        </p:txBody>
      </p:sp>
      <p:sp>
        <p:nvSpPr>
          <p:cNvPr id="29" name="圆角箭头">
            <a:extLst>
              <a:ext uri="{FF2B5EF4-FFF2-40B4-BE49-F238E27FC236}">
                <a16:creationId xmlns:a16="http://schemas.microsoft.com/office/drawing/2014/main" id="{0B649D64-4500-8C78-5812-FAF68814C1BB}"/>
              </a:ext>
            </a:extLst>
          </p:cNvPr>
          <p:cNvSpPr/>
          <p:nvPr/>
        </p:nvSpPr>
        <p:spPr>
          <a:xfrm>
            <a:off x="958965" y="6028693"/>
            <a:ext cx="344170" cy="268605"/>
          </a:xfrm>
          <a:custGeom>
            <a:avLst/>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latin typeface="等线" panose="02010600030101010101" pitchFamily="2" charset="-122"/>
              <a:ea typeface="等线" panose="02010600030101010101" pitchFamily="2" charset="-122"/>
            </a:endParaRPr>
          </a:p>
        </p:txBody>
      </p:sp>
      <p:sp>
        <p:nvSpPr>
          <p:cNvPr id="30" name="圆角箭头">
            <a:extLst>
              <a:ext uri="{FF2B5EF4-FFF2-40B4-BE49-F238E27FC236}">
                <a16:creationId xmlns:a16="http://schemas.microsoft.com/office/drawing/2014/main" id="{CFBD3D70-536D-7AFB-858E-DCB93AFF8346}"/>
              </a:ext>
            </a:extLst>
          </p:cNvPr>
          <p:cNvSpPr/>
          <p:nvPr/>
        </p:nvSpPr>
        <p:spPr>
          <a:xfrm>
            <a:off x="952877" y="3610204"/>
            <a:ext cx="344170" cy="268605"/>
          </a:xfrm>
          <a:custGeom>
            <a:avLst/>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76487550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9" name="文本框 3928">
            <a:extLst>
              <a:ext uri="{FF2B5EF4-FFF2-40B4-BE49-F238E27FC236}">
                <a16:creationId xmlns:a16="http://schemas.microsoft.com/office/drawing/2014/main" id="{0C8AB590-2055-E7A4-BF92-BB82F3363E11}"/>
              </a:ext>
            </a:extLst>
          </p:cNvPr>
          <p:cNvSpPr txBox="1"/>
          <p:nvPr/>
        </p:nvSpPr>
        <p:spPr>
          <a:xfrm>
            <a:off x="5227011" y="141568"/>
            <a:ext cx="1737976" cy="523220"/>
          </a:xfrm>
          <a:prstGeom prst="rect">
            <a:avLst/>
          </a:prstGeom>
          <a:noFill/>
        </p:spPr>
        <p:txBody>
          <a:bodyPr wrap="none" rtlCol="0">
            <a:spAutoFit/>
          </a:bodyPr>
          <a:lstStyle/>
          <a:p>
            <a:pPr algn="ctr" eaLnBrk="1" hangingPunct="1"/>
            <a:r>
              <a:rPr lang="en-US" altLang="zh-CN" sz="2800" b="1" dirty="0">
                <a:solidFill>
                  <a:schemeClr val="bg1"/>
                </a:solidFill>
                <a:latin typeface="等线" panose="02010600030101010101" pitchFamily="2" charset="-122"/>
                <a:ea typeface="等线" panose="02010600030101010101" pitchFamily="2" charset="-122"/>
                <a:cs typeface="+mn-ea"/>
                <a:sym typeface="+mn-lt"/>
              </a:rPr>
              <a:t>FCM</a:t>
            </a:r>
            <a:r>
              <a:rPr lang="zh-CN" altLang="en-US" sz="2800" b="1" dirty="0">
                <a:solidFill>
                  <a:schemeClr val="bg1"/>
                </a:solidFill>
                <a:latin typeface="等线" panose="02010600030101010101" pitchFamily="2" charset="-122"/>
                <a:ea typeface="等线" panose="02010600030101010101" pitchFamily="2" charset="-122"/>
                <a:cs typeface="+mn-ea"/>
                <a:sym typeface="+mn-lt"/>
              </a:rPr>
              <a:t> 聚类</a:t>
            </a:r>
          </a:p>
        </p:txBody>
      </p:sp>
      <p:grpSp>
        <p:nvGrpSpPr>
          <p:cNvPr id="3947" name="组合 3946">
            <a:extLst>
              <a:ext uri="{FF2B5EF4-FFF2-40B4-BE49-F238E27FC236}">
                <a16:creationId xmlns:a16="http://schemas.microsoft.com/office/drawing/2014/main" id="{BEE2BC52-AC25-F00D-620B-65272C2A3D2C}"/>
              </a:ext>
            </a:extLst>
          </p:cNvPr>
          <p:cNvGrpSpPr/>
          <p:nvPr/>
        </p:nvGrpSpPr>
        <p:grpSpPr>
          <a:xfrm>
            <a:off x="3867149" y="183944"/>
            <a:ext cx="4457702" cy="414472"/>
            <a:chOff x="2495404" y="2589213"/>
            <a:chExt cx="7179426" cy="667535"/>
          </a:xfrm>
        </p:grpSpPr>
        <p:sp>
          <p:nvSpPr>
            <p:cNvPr id="3945" name="左大括号 3944">
              <a:extLst>
                <a:ext uri="{FF2B5EF4-FFF2-40B4-BE49-F238E27FC236}">
                  <a16:creationId xmlns:a16="http://schemas.microsoft.com/office/drawing/2014/main" id="{D78781F7-B47B-BCC2-1943-ABE6A785AA5E}"/>
                </a:ext>
              </a:extLst>
            </p:cNvPr>
            <p:cNvSpPr/>
            <p:nvPr/>
          </p:nvSpPr>
          <p:spPr>
            <a:xfrm>
              <a:off x="2495404" y="2589214"/>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3946" name="左大括号 3945">
              <a:extLst>
                <a:ext uri="{FF2B5EF4-FFF2-40B4-BE49-F238E27FC236}">
                  <a16:creationId xmlns:a16="http://schemas.microsoft.com/office/drawing/2014/main" id="{1DC0BF02-2552-A04D-243B-A173A7E10E05}"/>
                </a:ext>
              </a:extLst>
            </p:cNvPr>
            <p:cNvSpPr/>
            <p:nvPr/>
          </p:nvSpPr>
          <p:spPr>
            <a:xfrm rot="10800000">
              <a:off x="9519381" y="2589213"/>
              <a:ext cx="155449" cy="667533"/>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grpSp>
        <p:nvGrpSpPr>
          <p:cNvPr id="19" name="组合 18">
            <a:extLst>
              <a:ext uri="{FF2B5EF4-FFF2-40B4-BE49-F238E27FC236}">
                <a16:creationId xmlns:a16="http://schemas.microsoft.com/office/drawing/2014/main" id="{056FB8D3-D602-3D17-B8D4-EFF3347B2B93}"/>
              </a:ext>
            </a:extLst>
          </p:cNvPr>
          <p:cNvGrpSpPr/>
          <p:nvPr/>
        </p:nvGrpSpPr>
        <p:grpSpPr>
          <a:xfrm>
            <a:off x="241215" y="915470"/>
            <a:ext cx="4658299" cy="1054670"/>
            <a:chOff x="353104" y="1044977"/>
            <a:chExt cx="4658299" cy="1054670"/>
          </a:xfrm>
        </p:grpSpPr>
        <p:sp>
          <p:nvSpPr>
            <p:cNvPr id="20" name="矩形 19">
              <a:extLst>
                <a:ext uri="{FF2B5EF4-FFF2-40B4-BE49-F238E27FC236}">
                  <a16:creationId xmlns:a16="http://schemas.microsoft.com/office/drawing/2014/main" id="{5F139EC7-C44E-5E40-1609-FFA65E8419F2}"/>
                </a:ext>
              </a:extLst>
            </p:cNvPr>
            <p:cNvSpPr/>
            <p:nvPr/>
          </p:nvSpPr>
          <p:spPr>
            <a:xfrm>
              <a:off x="1131050" y="1136604"/>
              <a:ext cx="3880353" cy="443229"/>
            </a:xfrm>
            <a:prstGeom prst="rect">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grpSp>
          <p:nvGrpSpPr>
            <p:cNvPr id="21" name="组合 20">
              <a:extLst>
                <a:ext uri="{FF2B5EF4-FFF2-40B4-BE49-F238E27FC236}">
                  <a16:creationId xmlns:a16="http://schemas.microsoft.com/office/drawing/2014/main" id="{7993E212-43C2-D1FB-4FF6-3B1047D8E5CD}"/>
                </a:ext>
              </a:extLst>
            </p:cNvPr>
            <p:cNvGrpSpPr/>
            <p:nvPr/>
          </p:nvGrpSpPr>
          <p:grpSpPr>
            <a:xfrm>
              <a:off x="1421397" y="1188224"/>
              <a:ext cx="3590006" cy="911423"/>
              <a:chOff x="283598" y="1848478"/>
              <a:chExt cx="3590006" cy="911423"/>
            </a:xfrm>
          </p:grpSpPr>
          <p:sp>
            <p:nvSpPr>
              <p:cNvPr id="23" name="文本框 22">
                <a:extLst>
                  <a:ext uri="{FF2B5EF4-FFF2-40B4-BE49-F238E27FC236}">
                    <a16:creationId xmlns:a16="http://schemas.microsoft.com/office/drawing/2014/main" id="{B5B5E357-9DFB-AD6A-1225-AE3719869C9C}"/>
                  </a:ext>
                </a:extLst>
              </p:cNvPr>
              <p:cNvSpPr txBox="1"/>
              <p:nvPr/>
            </p:nvSpPr>
            <p:spPr>
              <a:xfrm>
                <a:off x="283598" y="2335746"/>
                <a:ext cx="3590006" cy="424155"/>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p:txBody>
          </p:sp>
          <p:sp>
            <p:nvSpPr>
              <p:cNvPr id="24" name="文本框 23">
                <a:extLst>
                  <a:ext uri="{FF2B5EF4-FFF2-40B4-BE49-F238E27FC236}">
                    <a16:creationId xmlns:a16="http://schemas.microsoft.com/office/drawing/2014/main" id="{55231C74-B4B8-219F-18F1-CC7B8B48922D}"/>
                  </a:ext>
                </a:extLst>
              </p:cNvPr>
              <p:cNvSpPr txBox="1"/>
              <p:nvPr/>
            </p:nvSpPr>
            <p:spPr>
              <a:xfrm>
                <a:off x="283599" y="1848478"/>
                <a:ext cx="3232021" cy="369332"/>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en-US" altLang="zh-CN"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FCM </a:t>
                </a:r>
                <a:r>
                  <a:rPr lang="zh-CN" altLang="en-US"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聚类目标函数求解</a:t>
                </a:r>
              </a:p>
            </p:txBody>
          </p:sp>
        </p:grpSp>
        <p:sp>
          <p:nvSpPr>
            <p:cNvPr id="22" name="right-thin-arrowheads_32738">
              <a:extLst>
                <a:ext uri="{FF2B5EF4-FFF2-40B4-BE49-F238E27FC236}">
                  <a16:creationId xmlns:a16="http://schemas.microsoft.com/office/drawing/2014/main" id="{991AF239-F56B-414E-0FC9-B1ABD6634B15}"/>
                </a:ext>
              </a:extLst>
            </p:cNvPr>
            <p:cNvSpPr/>
            <p:nvPr/>
          </p:nvSpPr>
          <p:spPr>
            <a:xfrm>
              <a:off x="353104" y="1044977"/>
              <a:ext cx="609685" cy="609403"/>
            </a:xfrm>
            <a:custGeom>
              <a:avLst/>
              <a:gdLst>
                <a:gd name="T0" fmla="*/ 5083 w 6101"/>
                <a:gd name="T1" fmla="*/ 3053 h 6107"/>
                <a:gd name="T2" fmla="*/ 2791 w 6101"/>
                <a:gd name="T3" fmla="*/ 761 h 6107"/>
                <a:gd name="T4" fmla="*/ 2791 w 6101"/>
                <a:gd name="T5" fmla="*/ 164 h 6107"/>
                <a:gd name="T6" fmla="*/ 3387 w 6101"/>
                <a:gd name="T7" fmla="*/ 164 h 6107"/>
                <a:gd name="T8" fmla="*/ 5978 w 6101"/>
                <a:gd name="T9" fmla="*/ 2755 h 6107"/>
                <a:gd name="T10" fmla="*/ 6101 w 6101"/>
                <a:gd name="T11" fmla="*/ 3053 h 6107"/>
                <a:gd name="T12" fmla="*/ 5978 w 6101"/>
                <a:gd name="T13" fmla="*/ 3351 h 6107"/>
                <a:gd name="T14" fmla="*/ 3387 w 6101"/>
                <a:gd name="T15" fmla="*/ 5942 h 6107"/>
                <a:gd name="T16" fmla="*/ 2791 w 6101"/>
                <a:gd name="T17" fmla="*/ 5942 h 6107"/>
                <a:gd name="T18" fmla="*/ 2791 w 6101"/>
                <a:gd name="T19" fmla="*/ 5345 h 6107"/>
                <a:gd name="T20" fmla="*/ 5083 w 6101"/>
                <a:gd name="T21" fmla="*/ 3053 h 6107"/>
                <a:gd name="T22" fmla="*/ 165 w 6101"/>
                <a:gd name="T23" fmla="*/ 5345 h 6107"/>
                <a:gd name="T24" fmla="*/ 165 w 6101"/>
                <a:gd name="T25" fmla="*/ 5942 h 6107"/>
                <a:gd name="T26" fmla="*/ 761 w 6101"/>
                <a:gd name="T27" fmla="*/ 5942 h 6107"/>
                <a:gd name="T28" fmla="*/ 3352 w 6101"/>
                <a:gd name="T29" fmla="*/ 3351 h 6107"/>
                <a:gd name="T30" fmla="*/ 3475 w 6101"/>
                <a:gd name="T31" fmla="*/ 3053 h 6107"/>
                <a:gd name="T32" fmla="*/ 3352 w 6101"/>
                <a:gd name="T33" fmla="*/ 2755 h 6107"/>
                <a:gd name="T34" fmla="*/ 761 w 6101"/>
                <a:gd name="T35" fmla="*/ 164 h 6107"/>
                <a:gd name="T36" fmla="*/ 165 w 6101"/>
                <a:gd name="T37" fmla="*/ 164 h 6107"/>
                <a:gd name="T38" fmla="*/ 165 w 6101"/>
                <a:gd name="T39" fmla="*/ 761 h 6107"/>
                <a:gd name="T40" fmla="*/ 2457 w 6101"/>
                <a:gd name="T41" fmla="*/ 3053 h 6107"/>
                <a:gd name="T42" fmla="*/ 165 w 6101"/>
                <a:gd name="T43" fmla="*/ 5345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5083" y="3053"/>
                  </a:moveTo>
                  <a:lnTo>
                    <a:pt x="2791" y="761"/>
                  </a:lnTo>
                  <a:cubicBezTo>
                    <a:pt x="2626" y="596"/>
                    <a:pt x="2626" y="329"/>
                    <a:pt x="2791" y="164"/>
                  </a:cubicBezTo>
                  <a:cubicBezTo>
                    <a:pt x="2955" y="0"/>
                    <a:pt x="3222" y="0"/>
                    <a:pt x="3387" y="164"/>
                  </a:cubicBezTo>
                  <a:lnTo>
                    <a:pt x="5978" y="2755"/>
                  </a:lnTo>
                  <a:cubicBezTo>
                    <a:pt x="6060" y="2837"/>
                    <a:pt x="6101" y="2945"/>
                    <a:pt x="6101" y="3053"/>
                  </a:cubicBezTo>
                  <a:cubicBezTo>
                    <a:pt x="6101" y="3161"/>
                    <a:pt x="6060" y="3269"/>
                    <a:pt x="5978" y="3351"/>
                  </a:cubicBezTo>
                  <a:lnTo>
                    <a:pt x="3387" y="5942"/>
                  </a:lnTo>
                  <a:cubicBezTo>
                    <a:pt x="3222" y="6107"/>
                    <a:pt x="2955" y="6107"/>
                    <a:pt x="2791" y="5942"/>
                  </a:cubicBezTo>
                  <a:cubicBezTo>
                    <a:pt x="2626" y="5777"/>
                    <a:pt x="2626" y="5510"/>
                    <a:pt x="2791" y="5345"/>
                  </a:cubicBezTo>
                  <a:lnTo>
                    <a:pt x="5083" y="3053"/>
                  </a:lnTo>
                  <a:close/>
                  <a:moveTo>
                    <a:pt x="165" y="5345"/>
                  </a:moveTo>
                  <a:cubicBezTo>
                    <a:pt x="0" y="5510"/>
                    <a:pt x="0" y="5777"/>
                    <a:pt x="165" y="5942"/>
                  </a:cubicBezTo>
                  <a:cubicBezTo>
                    <a:pt x="329" y="6107"/>
                    <a:pt x="596" y="6107"/>
                    <a:pt x="761" y="5942"/>
                  </a:cubicBezTo>
                  <a:lnTo>
                    <a:pt x="3352" y="3351"/>
                  </a:lnTo>
                  <a:cubicBezTo>
                    <a:pt x="3434" y="3269"/>
                    <a:pt x="3475" y="3161"/>
                    <a:pt x="3475" y="3053"/>
                  </a:cubicBezTo>
                  <a:cubicBezTo>
                    <a:pt x="3475" y="2945"/>
                    <a:pt x="3434" y="2837"/>
                    <a:pt x="3352" y="2755"/>
                  </a:cubicBezTo>
                  <a:lnTo>
                    <a:pt x="761" y="164"/>
                  </a:lnTo>
                  <a:cubicBezTo>
                    <a:pt x="596" y="0"/>
                    <a:pt x="329" y="0"/>
                    <a:pt x="165" y="164"/>
                  </a:cubicBezTo>
                  <a:cubicBezTo>
                    <a:pt x="0" y="329"/>
                    <a:pt x="0" y="596"/>
                    <a:pt x="165" y="761"/>
                  </a:cubicBezTo>
                  <a:lnTo>
                    <a:pt x="2457" y="3053"/>
                  </a:lnTo>
                  <a:lnTo>
                    <a:pt x="165" y="5345"/>
                  </a:lnTo>
                  <a:close/>
                </a:path>
              </a:pathLst>
            </a:custGeom>
            <a:solidFill>
              <a:schemeClr val="bg1"/>
            </a:solidFill>
            <a:ln>
              <a:solidFill>
                <a:srgbClr val="4167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等线" panose="02010600030101010101" pitchFamily="2" charset="-122"/>
                <a:ea typeface="等线" panose="02010600030101010101" pitchFamily="2" charset="-122"/>
              </a:endParaRPr>
            </a:p>
          </p:txBody>
        </p:sp>
      </p:gr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7C76F24-9757-B20E-025F-FB333A7420EE}"/>
                  </a:ext>
                </a:extLst>
              </p:cNvPr>
              <p:cNvSpPr txBox="1"/>
              <p:nvPr/>
            </p:nvSpPr>
            <p:spPr>
              <a:xfrm>
                <a:off x="1421397" y="1439823"/>
                <a:ext cx="9925651" cy="54647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1600" i="1" smtClean="0">
                              <a:solidFill>
                                <a:srgbClr val="404040"/>
                              </a:solidFill>
                              <a:latin typeface="Cambria Math" panose="02040503050406030204" pitchFamily="18" charset="0"/>
                            </a:rPr>
                          </m:ctrlPr>
                        </m:fPr>
                        <m:num>
                          <m:r>
                            <a:rPr lang="zh-CN" altLang="en-US" sz="1600" i="1">
                              <a:solidFill>
                                <a:srgbClr val="404040"/>
                              </a:solidFill>
                              <a:latin typeface="Cambria Math" panose="02040503050406030204" pitchFamily="18" charset="0"/>
                            </a:rPr>
                            <m:t>𝜕</m:t>
                          </m:r>
                          <m:r>
                            <a:rPr lang="zh-CN" altLang="en-US" sz="1600" i="1">
                              <a:solidFill>
                                <a:srgbClr val="404040"/>
                              </a:solidFill>
                              <a:latin typeface="Cambria Math" panose="02040503050406030204" pitchFamily="18" charset="0"/>
                            </a:rPr>
                            <m:t>𝐿</m:t>
                          </m:r>
                        </m:num>
                        <m:den>
                          <m:r>
                            <a:rPr lang="zh-CN" altLang="en-US" sz="1600" i="1">
                              <a:solidFill>
                                <a:srgbClr val="404040"/>
                              </a:solidFill>
                              <a:latin typeface="Cambria Math" panose="02040503050406030204" pitchFamily="18" charset="0"/>
                            </a:rPr>
                            <m:t>𝜕</m:t>
                          </m:r>
                          <m:sSub>
                            <m:sSubPr>
                              <m:ctrlPr>
                                <a:rPr lang="zh-CN" altLang="en-US" sz="1600" i="1">
                                  <a:solidFill>
                                    <a:srgbClr val="404040"/>
                                  </a:solidFill>
                                  <a:latin typeface="Cambria Math" panose="02040503050406030204" pitchFamily="18" charset="0"/>
                                </a:rPr>
                              </m:ctrlPr>
                            </m:sSubPr>
                            <m:e>
                              <m:r>
                                <a:rPr lang="en-US" altLang="zh-CN" sz="1600" i="1">
                                  <a:solidFill>
                                    <a:srgbClr val="404040"/>
                                  </a:solidFill>
                                  <a:latin typeface="Cambria Math" panose="02040503050406030204" pitchFamily="18" charset="0"/>
                                </a:rPr>
                                <m:t>𝑢</m:t>
                              </m:r>
                            </m:e>
                            <m:sub>
                              <m:r>
                                <a:rPr lang="en-US" altLang="zh-CN" sz="1600" i="1">
                                  <a:solidFill>
                                    <a:srgbClr val="404040"/>
                                  </a:solidFill>
                                  <a:latin typeface="Cambria Math" panose="02040503050406030204" pitchFamily="18" charset="0"/>
                                </a:rPr>
                                <m:t>𝑖𝑗</m:t>
                              </m:r>
                            </m:sub>
                          </m:sSub>
                        </m:den>
                      </m:f>
                      <m:r>
                        <a:rPr lang="en-US" altLang="zh-CN" sz="1600" i="1">
                          <a:solidFill>
                            <a:srgbClr val="404040"/>
                          </a:solidFill>
                          <a:latin typeface="Cambria Math" panose="02040503050406030204" pitchFamily="18" charset="0"/>
                        </a:rPr>
                        <m:t>=</m:t>
                      </m:r>
                      <m:nary>
                        <m:naryPr>
                          <m:chr m:val="∑"/>
                          <m:ctrlPr>
                            <a:rPr lang="en-US" altLang="zh-CN" sz="1600" i="1">
                              <a:solidFill>
                                <a:srgbClr val="404040"/>
                              </a:solidFill>
                              <a:latin typeface="Cambria Math" panose="02040503050406030204" pitchFamily="18" charset="0"/>
                            </a:rPr>
                          </m:ctrlPr>
                        </m:naryPr>
                        <m:sub>
                          <m:r>
                            <a:rPr lang="en-US" altLang="zh-CN" sz="1600" b="0" i="1" smtClean="0">
                              <a:solidFill>
                                <a:srgbClr val="404040"/>
                              </a:solidFill>
                              <a:latin typeface="Cambria Math" panose="02040503050406030204" pitchFamily="18" charset="0"/>
                            </a:rPr>
                            <m:t>𝑗</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𝑛</m:t>
                          </m:r>
                        </m:sup>
                        <m:e>
                          <m:nary>
                            <m:naryPr>
                              <m:chr m:val="∑"/>
                              <m:ctrlPr>
                                <a:rPr lang="en-US" altLang="zh-CN" sz="1600" i="1">
                                  <a:solidFill>
                                    <a:srgbClr val="404040"/>
                                  </a:solidFill>
                                  <a:latin typeface="Cambria Math" panose="02040503050406030204" pitchFamily="18" charset="0"/>
                                </a:rPr>
                              </m:ctrlPr>
                            </m:naryPr>
                            <m:sub>
                              <m:r>
                                <m:rPr>
                                  <m:brk m:alnAt="23"/>
                                </m:rPr>
                                <a:rPr lang="en-US" altLang="zh-CN" sz="1600" i="1">
                                  <a:solidFill>
                                    <a:srgbClr val="404040"/>
                                  </a:solidFill>
                                  <a:latin typeface="Cambria Math" panose="02040503050406030204" pitchFamily="18" charset="0"/>
                                </a:rPr>
                                <m:t>𝑖</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𝑐</m:t>
                              </m:r>
                            </m:sup>
                            <m:e>
                              <m:sSup>
                                <m:sSupPr>
                                  <m:ctrlPr>
                                    <a:rPr lang="en-US" altLang="zh-CN" sz="1600" i="1">
                                      <a:solidFill>
                                        <a:srgbClr val="404040"/>
                                      </a:solidFill>
                                      <a:latin typeface="Cambria Math" panose="02040503050406030204" pitchFamily="18" charset="0"/>
                                    </a:rPr>
                                  </m:ctrlPr>
                                </m:sSupPr>
                                <m:e>
                                  <m:r>
                                    <a:rPr lang="en-US" altLang="zh-CN" sz="1600" i="1">
                                      <a:solidFill>
                                        <a:srgbClr val="404040"/>
                                      </a:solidFill>
                                      <a:latin typeface="Cambria Math" panose="02040503050406030204" pitchFamily="18" charset="0"/>
                                    </a:rPr>
                                    <m:t>(</m:t>
                                  </m:r>
                                  <m:r>
                                    <a:rPr lang="en-US" altLang="zh-CN" sz="1600" i="1">
                                      <a:solidFill>
                                        <a:srgbClr val="404040"/>
                                      </a:solidFill>
                                      <a:latin typeface="Cambria Math" panose="02040503050406030204" pitchFamily="18" charset="0"/>
                                    </a:rPr>
                                    <m:t>𝑚</m:t>
                                  </m:r>
                                  <m:sSubSup>
                                    <m:sSubSupPr>
                                      <m:ctrlPr>
                                        <a:rPr lang="en-US" altLang="zh-CN" sz="1600" i="1">
                                          <a:solidFill>
                                            <a:srgbClr val="404040"/>
                                          </a:solidFill>
                                          <a:latin typeface="Cambria Math" panose="02040503050406030204" pitchFamily="18" charset="0"/>
                                        </a:rPr>
                                      </m:ctrlPr>
                                    </m:sSubSupPr>
                                    <m:e>
                                      <m:r>
                                        <a:rPr lang="en-US" altLang="zh-CN" sz="1600" i="1">
                                          <a:solidFill>
                                            <a:srgbClr val="404040"/>
                                          </a:solidFill>
                                          <a:latin typeface="Cambria Math" panose="02040503050406030204" pitchFamily="18" charset="0"/>
                                        </a:rPr>
                                        <m:t>𝐷</m:t>
                                      </m:r>
                                    </m:e>
                                    <m:sub>
                                      <m:r>
                                        <a:rPr lang="en-US" altLang="zh-CN" sz="1600" i="1">
                                          <a:solidFill>
                                            <a:srgbClr val="404040"/>
                                          </a:solidFill>
                                          <a:latin typeface="Cambria Math" panose="02040503050406030204" pitchFamily="18" charset="0"/>
                                        </a:rPr>
                                        <m:t>𝑖𝑗</m:t>
                                      </m:r>
                                    </m:sub>
                                    <m:sup>
                                      <m:r>
                                        <a:rPr lang="en-US" altLang="zh-CN" sz="1600" i="1">
                                          <a:solidFill>
                                            <a:srgbClr val="404040"/>
                                          </a:solidFill>
                                          <a:latin typeface="Cambria Math" panose="02040503050406030204" pitchFamily="18" charset="0"/>
                                        </a:rPr>
                                        <m:t>2</m:t>
                                      </m:r>
                                    </m:sup>
                                  </m:sSubSup>
                                  <m:d>
                                    <m:dPr>
                                      <m:ctrlPr>
                                        <a:rPr lang="en-US" altLang="zh-CN" sz="1600" i="1">
                                          <a:solidFill>
                                            <a:srgbClr val="404040"/>
                                          </a:solidFill>
                                          <a:latin typeface="Cambria Math" panose="02040503050406030204" pitchFamily="18" charset="0"/>
                                        </a:rPr>
                                      </m:ctrlPr>
                                    </m:dPr>
                                    <m:e>
                                      <m:sSub>
                                        <m:sSubPr>
                                          <m:ctrlPr>
                                            <a:rPr lang="en-US" altLang="zh-CN" sz="1600" i="1">
                                              <a:solidFill>
                                                <a:srgbClr val="404040"/>
                                              </a:solidFill>
                                              <a:latin typeface="Cambria Math" panose="02040503050406030204" pitchFamily="18" charset="0"/>
                                            </a:rPr>
                                          </m:ctrlPr>
                                        </m:sSubPr>
                                        <m:e>
                                          <m:r>
                                            <a:rPr lang="en-US" altLang="zh-CN" sz="1600" i="1">
                                              <a:solidFill>
                                                <a:srgbClr val="404040"/>
                                              </a:solidFill>
                                              <a:latin typeface="Cambria Math" panose="02040503050406030204" pitchFamily="18" charset="0"/>
                                            </a:rPr>
                                            <m:t>𝑢</m:t>
                                          </m:r>
                                        </m:e>
                                        <m:sub>
                                          <m:r>
                                            <a:rPr lang="en-US" altLang="zh-CN" sz="1600" i="1">
                                              <a:solidFill>
                                                <a:srgbClr val="404040"/>
                                              </a:solidFill>
                                              <a:latin typeface="Cambria Math" panose="02040503050406030204" pitchFamily="18" charset="0"/>
                                            </a:rPr>
                                            <m:t>𝑖</m:t>
                                          </m:r>
                                          <m:r>
                                            <a:rPr lang="en-US" altLang="zh-CN" sz="1600" b="0" i="1" smtClean="0">
                                              <a:solidFill>
                                                <a:srgbClr val="404040"/>
                                              </a:solidFill>
                                              <a:latin typeface="Cambria Math" panose="02040503050406030204" pitchFamily="18" charset="0"/>
                                            </a:rPr>
                                            <m:t>𝑗</m:t>
                                          </m:r>
                                        </m:sub>
                                      </m:sSub>
                                    </m:e>
                                  </m:d>
                                </m:e>
                                <m:sup>
                                  <m:r>
                                    <a:rPr lang="en-US" altLang="zh-CN" sz="1600" i="1">
                                      <a:solidFill>
                                        <a:srgbClr val="404040"/>
                                      </a:solidFill>
                                      <a:latin typeface="Cambria Math" panose="02040503050406030204" pitchFamily="18" charset="0"/>
                                    </a:rPr>
                                    <m:t>𝑚</m:t>
                                  </m:r>
                                  <m:r>
                                    <a:rPr lang="en-US" altLang="zh-CN" sz="1600" i="1">
                                      <a:solidFill>
                                        <a:srgbClr val="404040"/>
                                      </a:solidFill>
                                      <a:latin typeface="Cambria Math" panose="02040503050406030204" pitchFamily="18" charset="0"/>
                                    </a:rPr>
                                    <m:t>−1</m:t>
                                  </m:r>
                                </m:sup>
                              </m:sSup>
                              <m:r>
                                <a:rPr lang="en-US" altLang="zh-CN" sz="1600" b="0" i="1" smtClean="0">
                                  <a:solidFill>
                                    <a:srgbClr val="404040"/>
                                  </a:solidFill>
                                  <a:latin typeface="Cambria Math" panose="02040503050406030204" pitchFamily="18" charset="0"/>
                                </a:rPr>
                                <m:t>−</m:t>
                              </m:r>
                              <m:sSub>
                                <m:sSubPr>
                                  <m:ctrlPr>
                                    <a:rPr lang="en-US" altLang="zh-CN" sz="1600" i="1">
                                      <a:solidFill>
                                        <a:srgbClr val="404040"/>
                                      </a:solidFill>
                                      <a:latin typeface="Cambria Math" panose="02040503050406030204" pitchFamily="18" charset="0"/>
                                    </a:rPr>
                                  </m:ctrlPr>
                                </m:sSubPr>
                                <m:e>
                                  <m:r>
                                    <a:rPr lang="zh-CN" altLang="en-US" sz="1600" i="1">
                                      <a:solidFill>
                                        <a:srgbClr val="404040"/>
                                      </a:solidFill>
                                      <a:latin typeface="Cambria Math" panose="02040503050406030204" pitchFamily="18" charset="0"/>
                                    </a:rPr>
                                    <m:t>𝜆</m:t>
                                  </m:r>
                                </m:e>
                                <m:sub>
                                  <m:r>
                                    <a:rPr lang="en-US" altLang="zh-CN" sz="1600" i="1">
                                      <a:solidFill>
                                        <a:srgbClr val="404040"/>
                                      </a:solidFill>
                                      <a:latin typeface="Cambria Math" panose="02040503050406030204" pitchFamily="18" charset="0"/>
                                    </a:rPr>
                                    <m:t>𝑗</m:t>
                                  </m:r>
                                </m:sub>
                              </m:sSub>
                              <m:r>
                                <a:rPr lang="en-US" altLang="zh-CN" sz="1600" i="1">
                                  <a:solidFill>
                                    <a:srgbClr val="404040"/>
                                  </a:solidFill>
                                  <a:latin typeface="Cambria Math" panose="02040503050406030204" pitchFamily="18" charset="0"/>
                                </a:rPr>
                                <m:t>)</m:t>
                              </m:r>
                            </m:e>
                          </m:nary>
                        </m:e>
                      </m:nary>
                      <m:r>
                        <a:rPr lang="en-US" altLang="zh-CN" sz="1600" b="0" i="1" smtClean="0">
                          <a:solidFill>
                            <a:srgbClr val="404040"/>
                          </a:solidFill>
                          <a:latin typeface="Cambria Math" panose="02040503050406030204" pitchFamily="18" charset="0"/>
                        </a:rPr>
                        <m:t>=0</m:t>
                      </m:r>
                    </m:oMath>
                  </m:oMathPara>
                </a14:m>
                <a:endParaRPr lang="en-US" altLang="zh-CN" sz="1600" dirty="0">
                  <a:solidFill>
                    <a:srgbClr val="404040"/>
                  </a:solidFill>
                  <a:latin typeface="等线" panose="02010600030101010101" pitchFamily="2" charset="-122"/>
                  <a:ea typeface="等线" panose="02010600030101010101" pitchFamily="2" charset="-122"/>
                </a:endParaRPr>
              </a:p>
              <a:p>
                <a:endParaRPr lang="en-US" altLang="zh-CN" sz="1600" dirty="0">
                  <a:solidFill>
                    <a:srgbClr val="404040"/>
                  </a:solidFill>
                  <a:latin typeface="等线" panose="02010600030101010101" pitchFamily="2" charset="-122"/>
                  <a:ea typeface="等线" panose="0201060003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𝑢</m:t>
                          </m:r>
                        </m:e>
                        <m:sub>
                          <m:r>
                            <a:rPr lang="en-US" altLang="zh-CN" sz="1600" b="0" i="1" smtClean="0">
                              <a:solidFill>
                                <a:srgbClr val="404040"/>
                              </a:solidFill>
                              <a:latin typeface="Cambria Math" panose="02040503050406030204" pitchFamily="18" charset="0"/>
                            </a:rPr>
                            <m:t>𝑖𝑗</m:t>
                          </m:r>
                        </m:sub>
                      </m:sSub>
                      <m:r>
                        <a:rPr lang="en-US" altLang="zh-CN" sz="1600" b="0" i="1" smtClean="0">
                          <a:solidFill>
                            <a:srgbClr val="404040"/>
                          </a:solidFill>
                          <a:latin typeface="Cambria Math" panose="02040503050406030204" pitchFamily="18" charset="0"/>
                        </a:rPr>
                        <m:t>=</m:t>
                      </m:r>
                      <m:sSup>
                        <m:sSupPr>
                          <m:ctrlPr>
                            <a:rPr lang="en-US" altLang="zh-CN" sz="1600" b="0" i="1" smtClean="0">
                              <a:solidFill>
                                <a:srgbClr val="404040"/>
                              </a:solidFill>
                              <a:latin typeface="Cambria Math" panose="02040503050406030204" pitchFamily="18" charset="0"/>
                            </a:rPr>
                          </m:ctrlPr>
                        </m:sSupPr>
                        <m:e>
                          <m:d>
                            <m:dPr>
                              <m:ctrlPr>
                                <a:rPr lang="en-US" altLang="zh-CN" sz="1600" b="0" i="1" smtClean="0">
                                  <a:solidFill>
                                    <a:srgbClr val="404040"/>
                                  </a:solidFill>
                                  <a:latin typeface="Cambria Math" panose="02040503050406030204" pitchFamily="18" charset="0"/>
                                </a:rPr>
                              </m:ctrlPr>
                            </m:dPr>
                            <m:e>
                              <m:f>
                                <m:fPr>
                                  <m:ctrlPr>
                                    <a:rPr lang="en-US" altLang="zh-CN" sz="1600" b="0" i="1" smtClean="0">
                                      <a:solidFill>
                                        <a:srgbClr val="404040"/>
                                      </a:solidFill>
                                      <a:latin typeface="Cambria Math" panose="02040503050406030204" pitchFamily="18" charset="0"/>
                                    </a:rPr>
                                  </m:ctrlPr>
                                </m:fPr>
                                <m:num>
                                  <m:sSub>
                                    <m:sSubPr>
                                      <m:ctrlPr>
                                        <a:rPr lang="en-US" altLang="zh-CN" sz="1600" b="0" i="1" smtClean="0">
                                          <a:solidFill>
                                            <a:srgbClr val="404040"/>
                                          </a:solidFill>
                                          <a:latin typeface="Cambria Math" panose="02040503050406030204" pitchFamily="18" charset="0"/>
                                        </a:rPr>
                                      </m:ctrlPr>
                                    </m:sSubPr>
                                    <m:e>
                                      <m:r>
                                        <a:rPr lang="zh-CN" altLang="en-US" sz="1600" b="0" i="1" smtClean="0">
                                          <a:solidFill>
                                            <a:srgbClr val="404040"/>
                                          </a:solidFill>
                                          <a:latin typeface="Cambria Math" panose="02040503050406030204" pitchFamily="18" charset="0"/>
                                        </a:rPr>
                                        <m:t>𝜆</m:t>
                                      </m:r>
                                    </m:e>
                                    <m:sub>
                                      <m:r>
                                        <a:rPr lang="en-US" altLang="zh-CN" sz="1600" b="0" i="1" smtClean="0">
                                          <a:solidFill>
                                            <a:srgbClr val="404040"/>
                                          </a:solidFill>
                                          <a:latin typeface="Cambria Math" panose="02040503050406030204" pitchFamily="18" charset="0"/>
                                        </a:rPr>
                                        <m:t>𝑗</m:t>
                                      </m:r>
                                    </m:sub>
                                  </m:sSub>
                                </m:num>
                                <m:den>
                                  <m:r>
                                    <a:rPr lang="en-US" altLang="zh-CN" sz="1600" b="0" i="1" smtClean="0">
                                      <a:solidFill>
                                        <a:srgbClr val="404040"/>
                                      </a:solidFill>
                                      <a:latin typeface="Cambria Math" panose="02040503050406030204" pitchFamily="18" charset="0"/>
                                    </a:rPr>
                                    <m:t>𝑚</m:t>
                                  </m:r>
                                  <m:sSubSup>
                                    <m:sSubSupPr>
                                      <m:ctrlPr>
                                        <a:rPr lang="en-US" altLang="zh-CN" sz="1600" b="0" i="1" smtClean="0">
                                          <a:solidFill>
                                            <a:srgbClr val="404040"/>
                                          </a:solidFill>
                                          <a:latin typeface="Cambria Math" panose="02040503050406030204" pitchFamily="18" charset="0"/>
                                        </a:rPr>
                                      </m:ctrlPr>
                                    </m:sSubSupPr>
                                    <m:e>
                                      <m:r>
                                        <a:rPr lang="en-US" altLang="zh-CN" sz="1600" b="0" i="1" smtClean="0">
                                          <a:solidFill>
                                            <a:srgbClr val="404040"/>
                                          </a:solidFill>
                                          <a:latin typeface="Cambria Math" panose="02040503050406030204" pitchFamily="18" charset="0"/>
                                        </a:rPr>
                                        <m:t>𝐷</m:t>
                                      </m:r>
                                    </m:e>
                                    <m:sub>
                                      <m:r>
                                        <a:rPr lang="en-US" altLang="zh-CN" sz="1600" b="0" i="1" smtClean="0">
                                          <a:solidFill>
                                            <a:srgbClr val="404040"/>
                                          </a:solidFill>
                                          <a:latin typeface="Cambria Math" panose="02040503050406030204" pitchFamily="18" charset="0"/>
                                        </a:rPr>
                                        <m:t>𝑖𝑗</m:t>
                                      </m:r>
                                    </m:sub>
                                    <m:sup>
                                      <m:r>
                                        <a:rPr lang="en-US" altLang="zh-CN" sz="1600" b="0" i="1" smtClean="0">
                                          <a:solidFill>
                                            <a:srgbClr val="404040"/>
                                          </a:solidFill>
                                          <a:latin typeface="Cambria Math" panose="02040503050406030204" pitchFamily="18" charset="0"/>
                                        </a:rPr>
                                        <m:t>2</m:t>
                                      </m:r>
                                    </m:sup>
                                  </m:sSubSup>
                                </m:den>
                              </m:f>
                            </m:e>
                          </m:d>
                        </m:e>
                        <m:sup>
                          <m:f>
                            <m:fPr>
                              <m:ctrlPr>
                                <a:rPr lang="en-US" altLang="zh-CN" sz="1600" b="0" i="1" smtClean="0">
                                  <a:solidFill>
                                    <a:srgbClr val="404040"/>
                                  </a:solidFill>
                                  <a:latin typeface="Cambria Math" panose="02040503050406030204" pitchFamily="18" charset="0"/>
                                </a:rPr>
                              </m:ctrlPr>
                            </m:fPr>
                            <m:num>
                              <m:r>
                                <a:rPr lang="en-US" altLang="zh-CN" sz="1600" b="0" i="1" smtClean="0">
                                  <a:solidFill>
                                    <a:srgbClr val="404040"/>
                                  </a:solidFill>
                                  <a:latin typeface="Cambria Math" panose="02040503050406030204" pitchFamily="18" charset="0"/>
                                </a:rPr>
                                <m:t>1</m:t>
                              </m:r>
                            </m:num>
                            <m:den>
                              <m:r>
                                <a:rPr lang="en-US" altLang="zh-CN" sz="1600" b="0" i="1" smtClean="0">
                                  <a:solidFill>
                                    <a:srgbClr val="404040"/>
                                  </a:solidFill>
                                  <a:latin typeface="Cambria Math" panose="02040503050406030204" pitchFamily="18" charset="0"/>
                                </a:rPr>
                                <m:t>𝑚</m:t>
                              </m:r>
                              <m:r>
                                <a:rPr lang="en-US" altLang="zh-CN" sz="1600" b="0" i="1" smtClean="0">
                                  <a:solidFill>
                                    <a:srgbClr val="404040"/>
                                  </a:solidFill>
                                  <a:latin typeface="Cambria Math" panose="02040503050406030204" pitchFamily="18" charset="0"/>
                                </a:rPr>
                                <m:t>−1</m:t>
                              </m:r>
                            </m:den>
                          </m:f>
                        </m:sup>
                      </m:sSup>
                    </m:oMath>
                  </m:oMathPara>
                </a14:m>
                <a:endParaRPr lang="en-US" altLang="zh-CN" sz="1600" b="0" dirty="0">
                  <a:solidFill>
                    <a:srgbClr val="404040"/>
                  </a:solidFill>
                  <a:latin typeface="等线" panose="02010600030101010101" pitchFamily="2" charset="-122"/>
                  <a:ea typeface="等线" panose="02010600030101010101" pitchFamily="2" charset="-122"/>
                </a:endParaRPr>
              </a:p>
              <a:p>
                <a:endParaRPr lang="en-US" altLang="zh-CN" sz="1600" b="0" dirty="0">
                  <a:solidFill>
                    <a:srgbClr val="404040"/>
                  </a:solidFill>
                  <a:latin typeface="等线" panose="02010600030101010101" pitchFamily="2" charset="-122"/>
                  <a:ea typeface="等线" panose="02010600030101010101" pitchFamily="2" charset="-122"/>
                </a:endParaRPr>
              </a:p>
              <a:p>
                <a:pPr/>
                <a14:m>
                  <m:oMathPara xmlns:m="http://schemas.openxmlformats.org/officeDocument/2006/math">
                    <m:oMathParaPr>
                      <m:jc m:val="centerGroup"/>
                    </m:oMathParaPr>
                    <m:oMath xmlns:m="http://schemas.openxmlformats.org/officeDocument/2006/math">
                      <m:nary>
                        <m:naryPr>
                          <m:chr m:val="∑"/>
                          <m:limLoc m:val="subSup"/>
                          <m:ctrlPr>
                            <a:rPr lang="en-US" altLang="zh-CN" sz="1600" i="1">
                              <a:solidFill>
                                <a:srgbClr val="404040"/>
                              </a:solidFill>
                              <a:latin typeface="Cambria Math" panose="02040503050406030204" pitchFamily="18" charset="0"/>
                            </a:rPr>
                          </m:ctrlPr>
                        </m:naryPr>
                        <m:sub>
                          <m:r>
                            <m:rPr>
                              <m:brk m:alnAt="1"/>
                            </m:rPr>
                            <a:rPr lang="en-US" altLang="zh-CN" sz="1600" b="0" i="1" smtClean="0">
                              <a:solidFill>
                                <a:srgbClr val="404040"/>
                              </a:solidFill>
                              <a:latin typeface="Cambria Math" panose="02040503050406030204" pitchFamily="18" charset="0"/>
                            </a:rPr>
                            <m:t>𝑘</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𝑐</m:t>
                          </m:r>
                        </m:sup>
                        <m:e>
                          <m:sSub>
                            <m:sSubPr>
                              <m:ctrlPr>
                                <a:rPr lang="en-US" altLang="zh-CN" sz="1600" i="1">
                                  <a:solidFill>
                                    <a:srgbClr val="404040"/>
                                  </a:solidFill>
                                  <a:latin typeface="Cambria Math" panose="02040503050406030204" pitchFamily="18" charset="0"/>
                                </a:rPr>
                              </m:ctrlPr>
                            </m:sSubPr>
                            <m:e>
                              <m:r>
                                <a:rPr lang="en-US" altLang="zh-CN" sz="1600" i="1">
                                  <a:solidFill>
                                    <a:srgbClr val="404040"/>
                                  </a:solidFill>
                                  <a:latin typeface="Cambria Math" panose="02040503050406030204" pitchFamily="18" charset="0"/>
                                </a:rPr>
                                <m:t>𝑢</m:t>
                              </m:r>
                            </m:e>
                            <m:sub>
                              <m:r>
                                <a:rPr lang="en-US" altLang="zh-CN" sz="1600" i="1">
                                  <a:solidFill>
                                    <a:srgbClr val="404040"/>
                                  </a:solidFill>
                                  <a:latin typeface="Cambria Math" panose="02040503050406030204" pitchFamily="18" charset="0"/>
                                </a:rPr>
                                <m:t>𝑖</m:t>
                              </m:r>
                              <m:r>
                                <a:rPr lang="en-US" altLang="zh-CN" sz="1600" i="1" smtClean="0">
                                  <a:solidFill>
                                    <a:srgbClr val="404040"/>
                                  </a:solidFill>
                                  <a:latin typeface="Cambria Math" panose="02040503050406030204" pitchFamily="18" charset="0"/>
                                </a:rPr>
                                <m:t>𝑗</m:t>
                              </m:r>
                            </m:sub>
                          </m:sSub>
                        </m:e>
                      </m:nary>
                      <m:r>
                        <a:rPr lang="en-US" altLang="zh-CN" sz="1600" b="0" i="1" smtClean="0">
                          <a:solidFill>
                            <a:srgbClr val="404040"/>
                          </a:solidFill>
                          <a:latin typeface="Cambria Math" panose="02040503050406030204" pitchFamily="18" charset="0"/>
                        </a:rPr>
                        <m:t>=</m:t>
                      </m:r>
                      <m:nary>
                        <m:naryPr>
                          <m:chr m:val="∑"/>
                          <m:limLoc m:val="subSup"/>
                          <m:ctrlPr>
                            <a:rPr lang="en-US" altLang="zh-CN" sz="1600" i="1">
                              <a:solidFill>
                                <a:srgbClr val="404040"/>
                              </a:solidFill>
                              <a:latin typeface="Cambria Math" panose="02040503050406030204" pitchFamily="18" charset="0"/>
                            </a:rPr>
                          </m:ctrlPr>
                        </m:naryPr>
                        <m:sub>
                          <m:r>
                            <m:rPr>
                              <m:brk m:alnAt="25"/>
                            </m:rPr>
                            <a:rPr lang="en-US" altLang="zh-CN" sz="1600" i="1">
                              <a:solidFill>
                                <a:srgbClr val="404040"/>
                              </a:solidFill>
                              <a:latin typeface="Cambria Math" panose="02040503050406030204" pitchFamily="18" charset="0"/>
                            </a:rPr>
                            <m:t>𝑖</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𝑐</m:t>
                          </m:r>
                        </m:sup>
                        <m:e>
                          <m:sSup>
                            <m:sSupPr>
                              <m:ctrlPr>
                                <a:rPr lang="en-US" altLang="zh-CN" sz="1600" i="1">
                                  <a:solidFill>
                                    <a:srgbClr val="404040"/>
                                  </a:solidFill>
                                  <a:latin typeface="Cambria Math" panose="02040503050406030204" pitchFamily="18" charset="0"/>
                                </a:rPr>
                              </m:ctrlPr>
                            </m:sSupPr>
                            <m:e>
                              <m:d>
                                <m:dPr>
                                  <m:ctrlPr>
                                    <a:rPr lang="en-US" altLang="zh-CN" sz="1600" i="1">
                                      <a:solidFill>
                                        <a:srgbClr val="404040"/>
                                      </a:solidFill>
                                      <a:latin typeface="Cambria Math" panose="02040503050406030204" pitchFamily="18" charset="0"/>
                                    </a:rPr>
                                  </m:ctrlPr>
                                </m:dPr>
                                <m:e>
                                  <m:f>
                                    <m:fPr>
                                      <m:ctrlPr>
                                        <a:rPr lang="en-US" altLang="zh-CN" sz="1600" i="1">
                                          <a:solidFill>
                                            <a:srgbClr val="404040"/>
                                          </a:solidFill>
                                          <a:latin typeface="Cambria Math" panose="02040503050406030204" pitchFamily="18" charset="0"/>
                                        </a:rPr>
                                      </m:ctrlPr>
                                    </m:fPr>
                                    <m:num>
                                      <m:sSub>
                                        <m:sSubPr>
                                          <m:ctrlPr>
                                            <a:rPr lang="en-US" altLang="zh-CN" sz="1600" i="1">
                                              <a:solidFill>
                                                <a:srgbClr val="404040"/>
                                              </a:solidFill>
                                              <a:latin typeface="Cambria Math" panose="02040503050406030204" pitchFamily="18" charset="0"/>
                                            </a:rPr>
                                          </m:ctrlPr>
                                        </m:sSubPr>
                                        <m:e>
                                          <m:r>
                                            <a:rPr lang="zh-CN" altLang="en-US" sz="1600" i="1">
                                              <a:solidFill>
                                                <a:srgbClr val="404040"/>
                                              </a:solidFill>
                                              <a:latin typeface="Cambria Math" panose="02040503050406030204" pitchFamily="18" charset="0"/>
                                            </a:rPr>
                                            <m:t>𝜆</m:t>
                                          </m:r>
                                        </m:e>
                                        <m:sub>
                                          <m:r>
                                            <a:rPr lang="en-US" altLang="zh-CN" sz="1600" i="1">
                                              <a:solidFill>
                                                <a:srgbClr val="404040"/>
                                              </a:solidFill>
                                              <a:latin typeface="Cambria Math" panose="02040503050406030204" pitchFamily="18" charset="0"/>
                                            </a:rPr>
                                            <m:t>𝑗</m:t>
                                          </m:r>
                                        </m:sub>
                                      </m:sSub>
                                    </m:num>
                                    <m:den>
                                      <m:r>
                                        <a:rPr lang="en-US" altLang="zh-CN" sz="1600" i="1">
                                          <a:solidFill>
                                            <a:srgbClr val="404040"/>
                                          </a:solidFill>
                                          <a:latin typeface="Cambria Math" panose="02040503050406030204" pitchFamily="18" charset="0"/>
                                        </a:rPr>
                                        <m:t>𝑚</m:t>
                                      </m:r>
                                      <m:sSubSup>
                                        <m:sSubSupPr>
                                          <m:ctrlPr>
                                            <a:rPr lang="en-US" altLang="zh-CN" sz="1600" i="1">
                                              <a:solidFill>
                                                <a:srgbClr val="404040"/>
                                              </a:solidFill>
                                              <a:latin typeface="Cambria Math" panose="02040503050406030204" pitchFamily="18" charset="0"/>
                                            </a:rPr>
                                          </m:ctrlPr>
                                        </m:sSubSupPr>
                                        <m:e>
                                          <m:r>
                                            <a:rPr lang="en-US" altLang="zh-CN" sz="1600" i="1">
                                              <a:solidFill>
                                                <a:srgbClr val="404040"/>
                                              </a:solidFill>
                                              <a:latin typeface="Cambria Math" panose="02040503050406030204" pitchFamily="18" charset="0"/>
                                            </a:rPr>
                                            <m:t>𝐷</m:t>
                                          </m:r>
                                        </m:e>
                                        <m:sub>
                                          <m:r>
                                            <a:rPr lang="en-US" altLang="zh-CN" sz="1600" i="1">
                                              <a:solidFill>
                                                <a:srgbClr val="404040"/>
                                              </a:solidFill>
                                              <a:latin typeface="Cambria Math" panose="02040503050406030204" pitchFamily="18" charset="0"/>
                                            </a:rPr>
                                            <m:t>𝑖𝑗</m:t>
                                          </m:r>
                                        </m:sub>
                                        <m:sup>
                                          <m:r>
                                            <a:rPr lang="en-US" altLang="zh-CN" sz="1600" i="1">
                                              <a:solidFill>
                                                <a:srgbClr val="404040"/>
                                              </a:solidFill>
                                              <a:latin typeface="Cambria Math" panose="02040503050406030204" pitchFamily="18" charset="0"/>
                                            </a:rPr>
                                            <m:t>2</m:t>
                                          </m:r>
                                        </m:sup>
                                      </m:sSubSup>
                                    </m:den>
                                  </m:f>
                                </m:e>
                              </m:d>
                            </m:e>
                            <m:sup>
                              <m:f>
                                <m:fPr>
                                  <m:ctrlPr>
                                    <a:rPr lang="en-US" altLang="zh-CN" sz="1600" i="1">
                                      <a:solidFill>
                                        <a:srgbClr val="404040"/>
                                      </a:solidFill>
                                      <a:latin typeface="Cambria Math" panose="02040503050406030204" pitchFamily="18" charset="0"/>
                                    </a:rPr>
                                  </m:ctrlPr>
                                </m:fPr>
                                <m:num>
                                  <m:r>
                                    <a:rPr lang="en-US" altLang="zh-CN" sz="1600" i="1">
                                      <a:solidFill>
                                        <a:srgbClr val="404040"/>
                                      </a:solidFill>
                                      <a:latin typeface="Cambria Math" panose="02040503050406030204" pitchFamily="18" charset="0"/>
                                    </a:rPr>
                                    <m:t>1</m:t>
                                  </m:r>
                                </m:num>
                                <m:den>
                                  <m:r>
                                    <a:rPr lang="en-US" altLang="zh-CN" sz="1600" i="1">
                                      <a:solidFill>
                                        <a:srgbClr val="404040"/>
                                      </a:solidFill>
                                      <a:latin typeface="Cambria Math" panose="02040503050406030204" pitchFamily="18" charset="0"/>
                                    </a:rPr>
                                    <m:t>𝑚</m:t>
                                  </m:r>
                                  <m:r>
                                    <a:rPr lang="en-US" altLang="zh-CN" sz="1600" i="1">
                                      <a:solidFill>
                                        <a:srgbClr val="404040"/>
                                      </a:solidFill>
                                      <a:latin typeface="Cambria Math" panose="02040503050406030204" pitchFamily="18" charset="0"/>
                                    </a:rPr>
                                    <m:t>−1</m:t>
                                  </m:r>
                                </m:den>
                              </m:f>
                            </m:sup>
                          </m:sSup>
                        </m:e>
                      </m:nary>
                      <m:r>
                        <a:rPr lang="en-US" altLang="zh-CN" sz="1600" b="0" i="1" smtClean="0">
                          <a:solidFill>
                            <a:srgbClr val="404040"/>
                          </a:solidFill>
                          <a:latin typeface="Cambria Math" panose="02040503050406030204" pitchFamily="18" charset="0"/>
                        </a:rPr>
                        <m:t>=</m:t>
                      </m:r>
                      <m:sSup>
                        <m:sSupPr>
                          <m:ctrlPr>
                            <a:rPr lang="en-US" altLang="zh-CN" sz="1600" i="1">
                              <a:solidFill>
                                <a:srgbClr val="404040"/>
                              </a:solidFill>
                              <a:latin typeface="Cambria Math" panose="02040503050406030204" pitchFamily="18" charset="0"/>
                            </a:rPr>
                          </m:ctrlPr>
                        </m:sSupPr>
                        <m:e>
                          <m:d>
                            <m:dPr>
                              <m:ctrlPr>
                                <a:rPr lang="en-US" altLang="zh-CN" sz="1600" i="1">
                                  <a:solidFill>
                                    <a:srgbClr val="404040"/>
                                  </a:solidFill>
                                  <a:latin typeface="Cambria Math" panose="02040503050406030204" pitchFamily="18" charset="0"/>
                                </a:rPr>
                              </m:ctrlPr>
                            </m:dPr>
                            <m:e>
                              <m:f>
                                <m:fPr>
                                  <m:ctrlPr>
                                    <a:rPr lang="en-US" altLang="zh-CN" sz="1600" i="1">
                                      <a:solidFill>
                                        <a:srgbClr val="404040"/>
                                      </a:solidFill>
                                      <a:latin typeface="Cambria Math" panose="02040503050406030204" pitchFamily="18" charset="0"/>
                                    </a:rPr>
                                  </m:ctrlPr>
                                </m:fPr>
                                <m:num>
                                  <m:sSub>
                                    <m:sSubPr>
                                      <m:ctrlPr>
                                        <a:rPr lang="en-US" altLang="zh-CN" sz="1600" i="1">
                                          <a:solidFill>
                                            <a:srgbClr val="404040"/>
                                          </a:solidFill>
                                          <a:latin typeface="Cambria Math" panose="02040503050406030204" pitchFamily="18" charset="0"/>
                                        </a:rPr>
                                      </m:ctrlPr>
                                    </m:sSubPr>
                                    <m:e>
                                      <m:r>
                                        <a:rPr lang="zh-CN" altLang="en-US" sz="1600" i="1">
                                          <a:solidFill>
                                            <a:srgbClr val="404040"/>
                                          </a:solidFill>
                                          <a:latin typeface="Cambria Math" panose="02040503050406030204" pitchFamily="18" charset="0"/>
                                        </a:rPr>
                                        <m:t>𝜆</m:t>
                                      </m:r>
                                    </m:e>
                                    <m:sub>
                                      <m:r>
                                        <a:rPr lang="en-US" altLang="zh-CN" sz="1600" i="1">
                                          <a:solidFill>
                                            <a:srgbClr val="404040"/>
                                          </a:solidFill>
                                          <a:latin typeface="Cambria Math" panose="02040503050406030204" pitchFamily="18" charset="0"/>
                                        </a:rPr>
                                        <m:t>𝑗</m:t>
                                      </m:r>
                                    </m:sub>
                                  </m:sSub>
                                </m:num>
                                <m:den>
                                  <m:r>
                                    <a:rPr lang="en-US" altLang="zh-CN" sz="1600" i="1">
                                      <a:solidFill>
                                        <a:srgbClr val="404040"/>
                                      </a:solidFill>
                                      <a:latin typeface="Cambria Math" panose="02040503050406030204" pitchFamily="18" charset="0"/>
                                    </a:rPr>
                                    <m:t>𝑚</m:t>
                                  </m:r>
                                </m:den>
                              </m:f>
                            </m:e>
                          </m:d>
                        </m:e>
                        <m:sup>
                          <m:f>
                            <m:fPr>
                              <m:ctrlPr>
                                <a:rPr lang="en-US" altLang="zh-CN" sz="1600" i="1">
                                  <a:solidFill>
                                    <a:srgbClr val="404040"/>
                                  </a:solidFill>
                                  <a:latin typeface="Cambria Math" panose="02040503050406030204" pitchFamily="18" charset="0"/>
                                </a:rPr>
                              </m:ctrlPr>
                            </m:fPr>
                            <m:num>
                              <m:r>
                                <a:rPr lang="en-US" altLang="zh-CN" sz="1600" i="1">
                                  <a:solidFill>
                                    <a:srgbClr val="404040"/>
                                  </a:solidFill>
                                  <a:latin typeface="Cambria Math" panose="02040503050406030204" pitchFamily="18" charset="0"/>
                                </a:rPr>
                                <m:t>1</m:t>
                              </m:r>
                            </m:num>
                            <m:den>
                              <m:r>
                                <a:rPr lang="en-US" altLang="zh-CN" sz="1600" i="1">
                                  <a:solidFill>
                                    <a:srgbClr val="404040"/>
                                  </a:solidFill>
                                  <a:latin typeface="Cambria Math" panose="02040503050406030204" pitchFamily="18" charset="0"/>
                                </a:rPr>
                                <m:t>𝑚</m:t>
                              </m:r>
                              <m:r>
                                <a:rPr lang="en-US" altLang="zh-CN" sz="1600" i="1">
                                  <a:solidFill>
                                    <a:srgbClr val="404040"/>
                                  </a:solidFill>
                                  <a:latin typeface="Cambria Math" panose="02040503050406030204" pitchFamily="18" charset="0"/>
                                </a:rPr>
                                <m:t>−1</m:t>
                              </m:r>
                            </m:den>
                          </m:f>
                        </m:sup>
                      </m:sSup>
                      <m:nary>
                        <m:naryPr>
                          <m:chr m:val="∑"/>
                          <m:limLoc m:val="subSup"/>
                          <m:ctrlPr>
                            <a:rPr lang="en-US" altLang="zh-CN" sz="1600" i="1">
                              <a:solidFill>
                                <a:srgbClr val="404040"/>
                              </a:solidFill>
                              <a:latin typeface="Cambria Math" panose="02040503050406030204" pitchFamily="18" charset="0"/>
                            </a:rPr>
                          </m:ctrlPr>
                        </m:naryPr>
                        <m:sub>
                          <m:r>
                            <m:rPr>
                              <m:brk m:alnAt="25"/>
                            </m:rPr>
                            <a:rPr lang="en-US" altLang="zh-CN" sz="1600" i="1">
                              <a:solidFill>
                                <a:srgbClr val="404040"/>
                              </a:solidFill>
                              <a:latin typeface="Cambria Math" panose="02040503050406030204" pitchFamily="18" charset="0"/>
                            </a:rPr>
                            <m:t>𝑖</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𝑐</m:t>
                          </m:r>
                        </m:sup>
                        <m:e>
                          <m:sSup>
                            <m:sSupPr>
                              <m:ctrlPr>
                                <a:rPr lang="en-US" altLang="zh-CN" sz="1600" i="1">
                                  <a:solidFill>
                                    <a:srgbClr val="404040"/>
                                  </a:solidFill>
                                  <a:latin typeface="Cambria Math" panose="02040503050406030204" pitchFamily="18" charset="0"/>
                                </a:rPr>
                              </m:ctrlPr>
                            </m:sSupPr>
                            <m:e>
                              <m:d>
                                <m:dPr>
                                  <m:ctrlPr>
                                    <a:rPr lang="en-US" altLang="zh-CN" sz="1600" i="1">
                                      <a:solidFill>
                                        <a:srgbClr val="404040"/>
                                      </a:solidFill>
                                      <a:latin typeface="Cambria Math" panose="02040503050406030204" pitchFamily="18" charset="0"/>
                                    </a:rPr>
                                  </m:ctrlPr>
                                </m:dPr>
                                <m:e>
                                  <m:f>
                                    <m:fPr>
                                      <m:ctrlPr>
                                        <a:rPr lang="en-US" altLang="zh-CN" sz="1600" i="1">
                                          <a:solidFill>
                                            <a:srgbClr val="404040"/>
                                          </a:solidFill>
                                          <a:latin typeface="Cambria Math" panose="02040503050406030204" pitchFamily="18" charset="0"/>
                                        </a:rPr>
                                      </m:ctrlPr>
                                    </m:fPr>
                                    <m:num>
                                      <m:r>
                                        <a:rPr lang="en-US" altLang="zh-CN" sz="1600" b="0" i="1" smtClean="0">
                                          <a:solidFill>
                                            <a:srgbClr val="404040"/>
                                          </a:solidFill>
                                          <a:latin typeface="Cambria Math" panose="02040503050406030204" pitchFamily="18" charset="0"/>
                                        </a:rPr>
                                        <m:t>1</m:t>
                                      </m:r>
                                    </m:num>
                                    <m:den>
                                      <m:sSubSup>
                                        <m:sSubSupPr>
                                          <m:ctrlPr>
                                            <a:rPr lang="en-US" altLang="zh-CN" sz="1600" i="1">
                                              <a:solidFill>
                                                <a:srgbClr val="404040"/>
                                              </a:solidFill>
                                              <a:latin typeface="Cambria Math" panose="02040503050406030204" pitchFamily="18" charset="0"/>
                                            </a:rPr>
                                          </m:ctrlPr>
                                        </m:sSubSupPr>
                                        <m:e>
                                          <m:r>
                                            <a:rPr lang="en-US" altLang="zh-CN" sz="1600" i="1">
                                              <a:solidFill>
                                                <a:srgbClr val="404040"/>
                                              </a:solidFill>
                                              <a:latin typeface="Cambria Math" panose="02040503050406030204" pitchFamily="18" charset="0"/>
                                            </a:rPr>
                                            <m:t>𝐷</m:t>
                                          </m:r>
                                        </m:e>
                                        <m:sub>
                                          <m:r>
                                            <a:rPr lang="en-US" altLang="zh-CN" sz="1600" i="1">
                                              <a:solidFill>
                                                <a:srgbClr val="404040"/>
                                              </a:solidFill>
                                              <a:latin typeface="Cambria Math" panose="02040503050406030204" pitchFamily="18" charset="0"/>
                                            </a:rPr>
                                            <m:t>𝑖𝑗</m:t>
                                          </m:r>
                                        </m:sub>
                                        <m:sup>
                                          <m:r>
                                            <a:rPr lang="en-US" altLang="zh-CN" sz="1600" i="1">
                                              <a:solidFill>
                                                <a:srgbClr val="404040"/>
                                              </a:solidFill>
                                              <a:latin typeface="Cambria Math" panose="02040503050406030204" pitchFamily="18" charset="0"/>
                                            </a:rPr>
                                            <m:t>2</m:t>
                                          </m:r>
                                        </m:sup>
                                      </m:sSubSup>
                                    </m:den>
                                  </m:f>
                                </m:e>
                              </m:d>
                            </m:e>
                            <m:sup>
                              <m:f>
                                <m:fPr>
                                  <m:ctrlPr>
                                    <a:rPr lang="en-US" altLang="zh-CN" sz="1600" i="1">
                                      <a:solidFill>
                                        <a:srgbClr val="404040"/>
                                      </a:solidFill>
                                      <a:latin typeface="Cambria Math" panose="02040503050406030204" pitchFamily="18" charset="0"/>
                                    </a:rPr>
                                  </m:ctrlPr>
                                </m:fPr>
                                <m:num>
                                  <m:r>
                                    <a:rPr lang="en-US" altLang="zh-CN" sz="1600" i="1">
                                      <a:solidFill>
                                        <a:srgbClr val="404040"/>
                                      </a:solidFill>
                                      <a:latin typeface="Cambria Math" panose="02040503050406030204" pitchFamily="18" charset="0"/>
                                    </a:rPr>
                                    <m:t>1</m:t>
                                  </m:r>
                                </m:num>
                                <m:den>
                                  <m:r>
                                    <a:rPr lang="en-US" altLang="zh-CN" sz="1600" i="1">
                                      <a:solidFill>
                                        <a:srgbClr val="404040"/>
                                      </a:solidFill>
                                      <a:latin typeface="Cambria Math" panose="02040503050406030204" pitchFamily="18" charset="0"/>
                                    </a:rPr>
                                    <m:t>𝑚</m:t>
                                  </m:r>
                                  <m:r>
                                    <a:rPr lang="en-US" altLang="zh-CN" sz="1600" i="1">
                                      <a:solidFill>
                                        <a:srgbClr val="404040"/>
                                      </a:solidFill>
                                      <a:latin typeface="Cambria Math" panose="02040503050406030204" pitchFamily="18" charset="0"/>
                                    </a:rPr>
                                    <m:t>−1</m:t>
                                  </m:r>
                                </m:den>
                              </m:f>
                            </m:sup>
                          </m:sSup>
                        </m:e>
                      </m:nary>
                      <m:r>
                        <a:rPr lang="en-US" altLang="zh-CN" sz="1600" b="0" i="1" smtClean="0">
                          <a:solidFill>
                            <a:srgbClr val="404040"/>
                          </a:solidFill>
                          <a:latin typeface="Cambria Math" panose="02040503050406030204" pitchFamily="18" charset="0"/>
                        </a:rPr>
                        <m:t>=1</m:t>
                      </m:r>
                    </m:oMath>
                  </m:oMathPara>
                </a14:m>
                <a:endParaRPr lang="en-US" altLang="zh-CN" sz="1600" b="0" dirty="0">
                  <a:solidFill>
                    <a:srgbClr val="404040"/>
                  </a:solidFill>
                  <a:latin typeface="等线" panose="02010600030101010101" pitchFamily="2" charset="-122"/>
                  <a:ea typeface="等线" panose="02010600030101010101" pitchFamily="2" charset="-122"/>
                </a:endParaRPr>
              </a:p>
              <a:p>
                <a:endParaRPr lang="en-US" altLang="zh-CN" sz="1600" b="0" dirty="0">
                  <a:solidFill>
                    <a:srgbClr val="404040"/>
                  </a:solidFill>
                  <a:latin typeface="等线" panose="02010600030101010101" pitchFamily="2" charset="-122"/>
                  <a:ea typeface="等线" panose="02010600030101010101" pitchFamily="2" charset="-122"/>
                </a:endParaRPr>
              </a:p>
              <a:p>
                <a:pPr/>
                <a14:m>
                  <m:oMathPara xmlns:m="http://schemas.openxmlformats.org/officeDocument/2006/math">
                    <m:oMathParaPr>
                      <m:jc m:val="centerGroup"/>
                    </m:oMathParaPr>
                    <m:oMath xmlns:m="http://schemas.openxmlformats.org/officeDocument/2006/math">
                      <m:sSup>
                        <m:sSupPr>
                          <m:ctrlPr>
                            <a:rPr lang="en-US" altLang="zh-CN" sz="1600" i="1">
                              <a:solidFill>
                                <a:srgbClr val="404040"/>
                              </a:solidFill>
                              <a:latin typeface="Cambria Math" panose="02040503050406030204" pitchFamily="18" charset="0"/>
                            </a:rPr>
                          </m:ctrlPr>
                        </m:sSupPr>
                        <m:e>
                          <m:d>
                            <m:dPr>
                              <m:ctrlPr>
                                <a:rPr lang="en-US" altLang="zh-CN" sz="1600" i="1">
                                  <a:solidFill>
                                    <a:srgbClr val="404040"/>
                                  </a:solidFill>
                                  <a:latin typeface="Cambria Math" panose="02040503050406030204" pitchFamily="18" charset="0"/>
                                </a:rPr>
                              </m:ctrlPr>
                            </m:dPr>
                            <m:e>
                              <m:f>
                                <m:fPr>
                                  <m:ctrlPr>
                                    <a:rPr lang="en-US" altLang="zh-CN" sz="1600" i="1">
                                      <a:solidFill>
                                        <a:srgbClr val="404040"/>
                                      </a:solidFill>
                                      <a:latin typeface="Cambria Math" panose="02040503050406030204" pitchFamily="18" charset="0"/>
                                    </a:rPr>
                                  </m:ctrlPr>
                                </m:fPr>
                                <m:num>
                                  <m:sSub>
                                    <m:sSubPr>
                                      <m:ctrlPr>
                                        <a:rPr lang="en-US" altLang="zh-CN" sz="1600" i="1">
                                          <a:solidFill>
                                            <a:srgbClr val="404040"/>
                                          </a:solidFill>
                                          <a:latin typeface="Cambria Math" panose="02040503050406030204" pitchFamily="18" charset="0"/>
                                        </a:rPr>
                                      </m:ctrlPr>
                                    </m:sSubPr>
                                    <m:e>
                                      <m:r>
                                        <a:rPr lang="zh-CN" altLang="en-US" sz="1600" i="1">
                                          <a:solidFill>
                                            <a:srgbClr val="404040"/>
                                          </a:solidFill>
                                          <a:latin typeface="Cambria Math" panose="02040503050406030204" pitchFamily="18" charset="0"/>
                                        </a:rPr>
                                        <m:t>𝜆</m:t>
                                      </m:r>
                                    </m:e>
                                    <m:sub>
                                      <m:r>
                                        <a:rPr lang="en-US" altLang="zh-CN" sz="1600" i="1">
                                          <a:solidFill>
                                            <a:srgbClr val="404040"/>
                                          </a:solidFill>
                                          <a:latin typeface="Cambria Math" panose="02040503050406030204" pitchFamily="18" charset="0"/>
                                        </a:rPr>
                                        <m:t>𝑗</m:t>
                                      </m:r>
                                    </m:sub>
                                  </m:sSub>
                                </m:num>
                                <m:den>
                                  <m:r>
                                    <a:rPr lang="en-US" altLang="zh-CN" sz="1600" i="1">
                                      <a:solidFill>
                                        <a:srgbClr val="404040"/>
                                      </a:solidFill>
                                      <a:latin typeface="Cambria Math" panose="02040503050406030204" pitchFamily="18" charset="0"/>
                                    </a:rPr>
                                    <m:t>𝑚</m:t>
                                  </m:r>
                                </m:den>
                              </m:f>
                            </m:e>
                          </m:d>
                        </m:e>
                        <m:sup>
                          <m:f>
                            <m:fPr>
                              <m:ctrlPr>
                                <a:rPr lang="en-US" altLang="zh-CN" sz="1600" i="1">
                                  <a:solidFill>
                                    <a:srgbClr val="404040"/>
                                  </a:solidFill>
                                  <a:latin typeface="Cambria Math" panose="02040503050406030204" pitchFamily="18" charset="0"/>
                                </a:rPr>
                              </m:ctrlPr>
                            </m:fPr>
                            <m:num>
                              <m:r>
                                <a:rPr lang="en-US" altLang="zh-CN" sz="1600" i="1">
                                  <a:solidFill>
                                    <a:srgbClr val="404040"/>
                                  </a:solidFill>
                                  <a:latin typeface="Cambria Math" panose="02040503050406030204" pitchFamily="18" charset="0"/>
                                </a:rPr>
                                <m:t>1</m:t>
                              </m:r>
                            </m:num>
                            <m:den>
                              <m:r>
                                <a:rPr lang="en-US" altLang="zh-CN" sz="1600" i="1">
                                  <a:solidFill>
                                    <a:srgbClr val="404040"/>
                                  </a:solidFill>
                                  <a:latin typeface="Cambria Math" panose="02040503050406030204" pitchFamily="18" charset="0"/>
                                </a:rPr>
                                <m:t>𝑚</m:t>
                              </m:r>
                              <m:r>
                                <a:rPr lang="en-US" altLang="zh-CN" sz="1600" i="1">
                                  <a:solidFill>
                                    <a:srgbClr val="404040"/>
                                  </a:solidFill>
                                  <a:latin typeface="Cambria Math" panose="02040503050406030204" pitchFamily="18" charset="0"/>
                                </a:rPr>
                                <m:t>−1</m:t>
                              </m:r>
                            </m:den>
                          </m:f>
                        </m:sup>
                      </m:sSup>
                      <m:r>
                        <a:rPr lang="en-US" altLang="zh-CN" sz="1600" b="0" i="1" smtClean="0">
                          <a:solidFill>
                            <a:srgbClr val="404040"/>
                          </a:solidFill>
                          <a:latin typeface="Cambria Math" panose="02040503050406030204" pitchFamily="18" charset="0"/>
                        </a:rPr>
                        <m:t>=</m:t>
                      </m:r>
                      <m:f>
                        <m:fPr>
                          <m:ctrlPr>
                            <a:rPr lang="en-US" altLang="zh-CN" sz="1600" b="0" i="1" smtClean="0">
                              <a:solidFill>
                                <a:srgbClr val="404040"/>
                              </a:solidFill>
                              <a:latin typeface="Cambria Math" panose="02040503050406030204" pitchFamily="18" charset="0"/>
                            </a:rPr>
                          </m:ctrlPr>
                        </m:fPr>
                        <m:num>
                          <m:r>
                            <a:rPr lang="en-US" altLang="zh-CN" sz="1600" b="0" i="1" smtClean="0">
                              <a:solidFill>
                                <a:srgbClr val="404040"/>
                              </a:solidFill>
                              <a:latin typeface="Cambria Math" panose="02040503050406030204" pitchFamily="18" charset="0"/>
                            </a:rPr>
                            <m:t>1</m:t>
                          </m:r>
                        </m:num>
                        <m:den>
                          <m:nary>
                            <m:naryPr>
                              <m:chr m:val="∑"/>
                              <m:limLoc m:val="subSup"/>
                              <m:ctrlPr>
                                <a:rPr lang="en-US" altLang="zh-CN" sz="1600" i="1">
                                  <a:solidFill>
                                    <a:srgbClr val="404040"/>
                                  </a:solidFill>
                                  <a:latin typeface="Cambria Math" panose="02040503050406030204" pitchFamily="18" charset="0"/>
                                </a:rPr>
                              </m:ctrlPr>
                            </m:naryPr>
                            <m:sub>
                              <m:r>
                                <m:rPr>
                                  <m:brk m:alnAt="25"/>
                                </m:rPr>
                                <a:rPr lang="en-US" altLang="zh-CN" sz="1600" i="1">
                                  <a:solidFill>
                                    <a:srgbClr val="404040"/>
                                  </a:solidFill>
                                  <a:latin typeface="Cambria Math" panose="02040503050406030204" pitchFamily="18" charset="0"/>
                                </a:rPr>
                                <m:t>𝑖</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𝑐</m:t>
                              </m:r>
                            </m:sup>
                            <m:e>
                              <m:sSup>
                                <m:sSupPr>
                                  <m:ctrlPr>
                                    <a:rPr lang="en-US" altLang="zh-CN" sz="1600" i="1">
                                      <a:solidFill>
                                        <a:srgbClr val="404040"/>
                                      </a:solidFill>
                                      <a:latin typeface="Cambria Math" panose="02040503050406030204" pitchFamily="18" charset="0"/>
                                    </a:rPr>
                                  </m:ctrlPr>
                                </m:sSupPr>
                                <m:e>
                                  <m:d>
                                    <m:dPr>
                                      <m:ctrlPr>
                                        <a:rPr lang="en-US" altLang="zh-CN" sz="1600" i="1">
                                          <a:solidFill>
                                            <a:srgbClr val="404040"/>
                                          </a:solidFill>
                                          <a:latin typeface="Cambria Math" panose="02040503050406030204" pitchFamily="18" charset="0"/>
                                        </a:rPr>
                                      </m:ctrlPr>
                                    </m:dPr>
                                    <m:e>
                                      <m:f>
                                        <m:fPr>
                                          <m:ctrlPr>
                                            <a:rPr lang="en-US" altLang="zh-CN" sz="1600" i="1">
                                              <a:solidFill>
                                                <a:srgbClr val="404040"/>
                                              </a:solidFill>
                                              <a:latin typeface="Cambria Math" panose="02040503050406030204" pitchFamily="18" charset="0"/>
                                            </a:rPr>
                                          </m:ctrlPr>
                                        </m:fPr>
                                        <m:num>
                                          <m:r>
                                            <a:rPr lang="en-US" altLang="zh-CN" sz="1600" i="1">
                                              <a:solidFill>
                                                <a:srgbClr val="404040"/>
                                              </a:solidFill>
                                              <a:latin typeface="Cambria Math" panose="02040503050406030204" pitchFamily="18" charset="0"/>
                                            </a:rPr>
                                            <m:t>1</m:t>
                                          </m:r>
                                        </m:num>
                                        <m:den>
                                          <m:sSubSup>
                                            <m:sSubSupPr>
                                              <m:ctrlPr>
                                                <a:rPr lang="en-US" altLang="zh-CN" sz="1600" i="1">
                                                  <a:solidFill>
                                                    <a:srgbClr val="404040"/>
                                                  </a:solidFill>
                                                  <a:latin typeface="Cambria Math" panose="02040503050406030204" pitchFamily="18" charset="0"/>
                                                </a:rPr>
                                              </m:ctrlPr>
                                            </m:sSubSupPr>
                                            <m:e>
                                              <m:r>
                                                <a:rPr lang="en-US" altLang="zh-CN" sz="1600" i="1">
                                                  <a:solidFill>
                                                    <a:srgbClr val="404040"/>
                                                  </a:solidFill>
                                                  <a:latin typeface="Cambria Math" panose="02040503050406030204" pitchFamily="18" charset="0"/>
                                                </a:rPr>
                                                <m:t>𝐷</m:t>
                                              </m:r>
                                            </m:e>
                                            <m:sub>
                                              <m:r>
                                                <a:rPr lang="en-US" altLang="zh-CN" sz="1600" i="1">
                                                  <a:solidFill>
                                                    <a:srgbClr val="404040"/>
                                                  </a:solidFill>
                                                  <a:latin typeface="Cambria Math" panose="02040503050406030204" pitchFamily="18" charset="0"/>
                                                </a:rPr>
                                                <m:t>𝑖𝑗</m:t>
                                              </m:r>
                                            </m:sub>
                                            <m:sup>
                                              <m:r>
                                                <a:rPr lang="en-US" altLang="zh-CN" sz="1600" i="1">
                                                  <a:solidFill>
                                                    <a:srgbClr val="404040"/>
                                                  </a:solidFill>
                                                  <a:latin typeface="Cambria Math" panose="02040503050406030204" pitchFamily="18" charset="0"/>
                                                </a:rPr>
                                                <m:t>2</m:t>
                                              </m:r>
                                            </m:sup>
                                          </m:sSubSup>
                                        </m:den>
                                      </m:f>
                                    </m:e>
                                  </m:d>
                                </m:e>
                                <m:sup>
                                  <m:f>
                                    <m:fPr>
                                      <m:ctrlPr>
                                        <a:rPr lang="en-US" altLang="zh-CN" sz="1600" i="1">
                                          <a:solidFill>
                                            <a:srgbClr val="404040"/>
                                          </a:solidFill>
                                          <a:latin typeface="Cambria Math" panose="02040503050406030204" pitchFamily="18" charset="0"/>
                                        </a:rPr>
                                      </m:ctrlPr>
                                    </m:fPr>
                                    <m:num>
                                      <m:r>
                                        <a:rPr lang="en-US" altLang="zh-CN" sz="1600" i="1">
                                          <a:solidFill>
                                            <a:srgbClr val="404040"/>
                                          </a:solidFill>
                                          <a:latin typeface="Cambria Math" panose="02040503050406030204" pitchFamily="18" charset="0"/>
                                        </a:rPr>
                                        <m:t>1</m:t>
                                      </m:r>
                                    </m:num>
                                    <m:den>
                                      <m:r>
                                        <a:rPr lang="en-US" altLang="zh-CN" sz="1600" i="1">
                                          <a:solidFill>
                                            <a:srgbClr val="404040"/>
                                          </a:solidFill>
                                          <a:latin typeface="Cambria Math" panose="02040503050406030204" pitchFamily="18" charset="0"/>
                                        </a:rPr>
                                        <m:t>𝑚</m:t>
                                      </m:r>
                                      <m:r>
                                        <a:rPr lang="en-US" altLang="zh-CN" sz="1600" i="1">
                                          <a:solidFill>
                                            <a:srgbClr val="404040"/>
                                          </a:solidFill>
                                          <a:latin typeface="Cambria Math" panose="02040503050406030204" pitchFamily="18" charset="0"/>
                                        </a:rPr>
                                        <m:t>−1</m:t>
                                      </m:r>
                                    </m:den>
                                  </m:f>
                                </m:sup>
                              </m:sSup>
                            </m:e>
                          </m:nary>
                        </m:den>
                      </m:f>
                      <m:r>
                        <a:rPr lang="en-US" altLang="zh-CN" sz="1600" b="0" i="1" smtClean="0">
                          <a:solidFill>
                            <a:srgbClr val="404040"/>
                          </a:solidFill>
                          <a:latin typeface="Cambria Math" panose="02040503050406030204" pitchFamily="18" charset="0"/>
                        </a:rPr>
                        <m:t>=</m:t>
                      </m:r>
                      <m:f>
                        <m:fPr>
                          <m:ctrlPr>
                            <a:rPr lang="en-US" altLang="zh-CN" sz="1600" b="0" i="1" smtClean="0">
                              <a:solidFill>
                                <a:srgbClr val="404040"/>
                              </a:solidFill>
                              <a:latin typeface="Cambria Math" panose="02040503050406030204" pitchFamily="18" charset="0"/>
                            </a:rPr>
                          </m:ctrlPr>
                        </m:fPr>
                        <m:num>
                          <m:r>
                            <a:rPr lang="en-US" altLang="zh-CN" sz="1600" b="0" i="1" smtClean="0">
                              <a:solidFill>
                                <a:srgbClr val="404040"/>
                              </a:solidFill>
                              <a:latin typeface="Cambria Math" panose="02040503050406030204" pitchFamily="18" charset="0"/>
                            </a:rPr>
                            <m:t>1</m:t>
                          </m:r>
                        </m:num>
                        <m:den>
                          <m:nary>
                            <m:naryPr>
                              <m:chr m:val="∑"/>
                              <m:limLoc m:val="subSup"/>
                              <m:ctrlPr>
                                <a:rPr lang="en-US" altLang="zh-CN" sz="1600" i="1">
                                  <a:solidFill>
                                    <a:srgbClr val="404040"/>
                                  </a:solidFill>
                                  <a:latin typeface="Cambria Math" panose="02040503050406030204" pitchFamily="18" charset="0"/>
                                </a:rPr>
                              </m:ctrlPr>
                            </m:naryPr>
                            <m:sub>
                              <m:r>
                                <m:rPr>
                                  <m:brk m:alnAt="1"/>
                                </m:rPr>
                                <a:rPr lang="en-US" altLang="zh-CN" sz="1600" b="0" i="1" smtClean="0">
                                  <a:solidFill>
                                    <a:srgbClr val="404040"/>
                                  </a:solidFill>
                                  <a:latin typeface="Cambria Math" panose="02040503050406030204" pitchFamily="18" charset="0"/>
                                </a:rPr>
                                <m:t>𝑘</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𝑐</m:t>
                              </m:r>
                            </m:sup>
                            <m:e>
                              <m:sSup>
                                <m:sSupPr>
                                  <m:ctrlPr>
                                    <a:rPr lang="en-US" altLang="zh-CN" sz="1600" i="1">
                                      <a:solidFill>
                                        <a:srgbClr val="404040"/>
                                      </a:solidFill>
                                      <a:latin typeface="Cambria Math" panose="02040503050406030204" pitchFamily="18" charset="0"/>
                                    </a:rPr>
                                  </m:ctrlPr>
                                </m:sSupPr>
                                <m:e>
                                  <m:d>
                                    <m:dPr>
                                      <m:ctrlPr>
                                        <a:rPr lang="en-US" altLang="zh-CN" sz="1600" i="1">
                                          <a:solidFill>
                                            <a:srgbClr val="404040"/>
                                          </a:solidFill>
                                          <a:latin typeface="Cambria Math" panose="02040503050406030204" pitchFamily="18" charset="0"/>
                                        </a:rPr>
                                      </m:ctrlPr>
                                    </m:dPr>
                                    <m:e>
                                      <m:f>
                                        <m:fPr>
                                          <m:ctrlPr>
                                            <a:rPr lang="en-US" altLang="zh-CN" sz="1600" i="1">
                                              <a:solidFill>
                                                <a:srgbClr val="404040"/>
                                              </a:solidFill>
                                              <a:latin typeface="Cambria Math" panose="02040503050406030204" pitchFamily="18" charset="0"/>
                                            </a:rPr>
                                          </m:ctrlPr>
                                        </m:fPr>
                                        <m:num>
                                          <m:r>
                                            <a:rPr lang="en-US" altLang="zh-CN" sz="1600" i="1">
                                              <a:solidFill>
                                                <a:srgbClr val="404040"/>
                                              </a:solidFill>
                                              <a:latin typeface="Cambria Math" panose="02040503050406030204" pitchFamily="18" charset="0"/>
                                            </a:rPr>
                                            <m:t>1</m:t>
                                          </m:r>
                                        </m:num>
                                        <m:den>
                                          <m:sSubSup>
                                            <m:sSubSupPr>
                                              <m:ctrlPr>
                                                <a:rPr lang="en-US" altLang="zh-CN" sz="1600" i="1">
                                                  <a:solidFill>
                                                    <a:srgbClr val="404040"/>
                                                  </a:solidFill>
                                                  <a:latin typeface="Cambria Math" panose="02040503050406030204" pitchFamily="18" charset="0"/>
                                                </a:rPr>
                                              </m:ctrlPr>
                                            </m:sSubSupPr>
                                            <m:e>
                                              <m:r>
                                                <a:rPr lang="en-US" altLang="zh-CN" sz="1600" i="1">
                                                  <a:solidFill>
                                                    <a:srgbClr val="404040"/>
                                                  </a:solidFill>
                                                  <a:latin typeface="Cambria Math" panose="02040503050406030204" pitchFamily="18" charset="0"/>
                                                </a:rPr>
                                                <m:t>𝐷</m:t>
                                              </m:r>
                                            </m:e>
                                            <m:sub>
                                              <m:r>
                                                <a:rPr lang="en-US" altLang="zh-CN" sz="1600" b="0" i="1" smtClean="0">
                                                  <a:solidFill>
                                                    <a:srgbClr val="404040"/>
                                                  </a:solidFill>
                                                  <a:latin typeface="Cambria Math" panose="02040503050406030204" pitchFamily="18" charset="0"/>
                                                </a:rPr>
                                                <m:t>𝑘</m:t>
                                              </m:r>
                                              <m:r>
                                                <a:rPr lang="en-US" altLang="zh-CN" sz="1600" i="1">
                                                  <a:solidFill>
                                                    <a:srgbClr val="404040"/>
                                                  </a:solidFill>
                                                  <a:latin typeface="Cambria Math" panose="02040503050406030204" pitchFamily="18" charset="0"/>
                                                </a:rPr>
                                                <m:t>𝑗</m:t>
                                              </m:r>
                                            </m:sub>
                                            <m:sup>
                                              <m:r>
                                                <a:rPr lang="en-US" altLang="zh-CN" sz="1600" i="1">
                                                  <a:solidFill>
                                                    <a:srgbClr val="404040"/>
                                                  </a:solidFill>
                                                  <a:latin typeface="Cambria Math" panose="02040503050406030204" pitchFamily="18" charset="0"/>
                                                </a:rPr>
                                                <m:t>2</m:t>
                                              </m:r>
                                            </m:sup>
                                          </m:sSubSup>
                                        </m:den>
                                      </m:f>
                                    </m:e>
                                  </m:d>
                                </m:e>
                                <m:sup>
                                  <m:f>
                                    <m:fPr>
                                      <m:ctrlPr>
                                        <a:rPr lang="en-US" altLang="zh-CN" sz="1600" i="1">
                                          <a:solidFill>
                                            <a:srgbClr val="404040"/>
                                          </a:solidFill>
                                          <a:latin typeface="Cambria Math" panose="02040503050406030204" pitchFamily="18" charset="0"/>
                                        </a:rPr>
                                      </m:ctrlPr>
                                    </m:fPr>
                                    <m:num>
                                      <m:r>
                                        <a:rPr lang="en-US" altLang="zh-CN" sz="1600" i="1">
                                          <a:solidFill>
                                            <a:srgbClr val="404040"/>
                                          </a:solidFill>
                                          <a:latin typeface="Cambria Math" panose="02040503050406030204" pitchFamily="18" charset="0"/>
                                        </a:rPr>
                                        <m:t>1</m:t>
                                      </m:r>
                                    </m:num>
                                    <m:den>
                                      <m:r>
                                        <a:rPr lang="en-US" altLang="zh-CN" sz="1600" i="1">
                                          <a:solidFill>
                                            <a:srgbClr val="404040"/>
                                          </a:solidFill>
                                          <a:latin typeface="Cambria Math" panose="02040503050406030204" pitchFamily="18" charset="0"/>
                                        </a:rPr>
                                        <m:t>𝑚</m:t>
                                      </m:r>
                                      <m:r>
                                        <a:rPr lang="en-US" altLang="zh-CN" sz="1600" i="1">
                                          <a:solidFill>
                                            <a:srgbClr val="404040"/>
                                          </a:solidFill>
                                          <a:latin typeface="Cambria Math" panose="02040503050406030204" pitchFamily="18" charset="0"/>
                                        </a:rPr>
                                        <m:t>−1</m:t>
                                      </m:r>
                                    </m:den>
                                  </m:f>
                                </m:sup>
                              </m:sSup>
                            </m:e>
                          </m:nary>
                        </m:den>
                      </m:f>
                    </m:oMath>
                  </m:oMathPara>
                </a14:m>
                <a:endParaRPr lang="en-US" altLang="zh-CN" sz="1600" b="0" dirty="0">
                  <a:solidFill>
                    <a:srgbClr val="404040"/>
                  </a:solidFill>
                  <a:latin typeface="等线" panose="02010600030101010101" pitchFamily="2" charset="-122"/>
                  <a:ea typeface="等线" panose="0201060003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1600" i="1">
                              <a:solidFill>
                                <a:srgbClr val="404040"/>
                              </a:solidFill>
                              <a:latin typeface="Cambria Math" panose="02040503050406030204" pitchFamily="18" charset="0"/>
                            </a:rPr>
                          </m:ctrlPr>
                        </m:sSubPr>
                        <m:e>
                          <m:r>
                            <a:rPr lang="en-US" altLang="zh-CN" sz="1600" i="1">
                              <a:solidFill>
                                <a:srgbClr val="404040"/>
                              </a:solidFill>
                              <a:latin typeface="Cambria Math" panose="02040503050406030204" pitchFamily="18" charset="0"/>
                            </a:rPr>
                            <m:t>𝑢</m:t>
                          </m:r>
                        </m:e>
                        <m:sub>
                          <m:r>
                            <a:rPr lang="en-US" altLang="zh-CN" sz="1600" i="1">
                              <a:solidFill>
                                <a:srgbClr val="404040"/>
                              </a:solidFill>
                              <a:latin typeface="Cambria Math" panose="02040503050406030204" pitchFamily="18" charset="0"/>
                            </a:rPr>
                            <m:t>𝑖𝑗</m:t>
                          </m:r>
                        </m:sub>
                      </m:sSub>
                      <m:r>
                        <a:rPr lang="en-US" altLang="zh-CN" sz="1600" i="1">
                          <a:solidFill>
                            <a:srgbClr val="404040"/>
                          </a:solidFill>
                          <a:latin typeface="Cambria Math" panose="02040503050406030204" pitchFamily="18" charset="0"/>
                        </a:rPr>
                        <m:t>=</m:t>
                      </m:r>
                      <m:sSup>
                        <m:sSupPr>
                          <m:ctrlPr>
                            <a:rPr lang="en-US" altLang="zh-CN" sz="1600" i="1">
                              <a:solidFill>
                                <a:srgbClr val="404040"/>
                              </a:solidFill>
                              <a:latin typeface="Cambria Math" panose="02040503050406030204" pitchFamily="18" charset="0"/>
                            </a:rPr>
                          </m:ctrlPr>
                        </m:sSupPr>
                        <m:e>
                          <m:d>
                            <m:dPr>
                              <m:ctrlPr>
                                <a:rPr lang="en-US" altLang="zh-CN" sz="1600" i="1">
                                  <a:solidFill>
                                    <a:srgbClr val="404040"/>
                                  </a:solidFill>
                                  <a:latin typeface="Cambria Math" panose="02040503050406030204" pitchFamily="18" charset="0"/>
                                </a:rPr>
                              </m:ctrlPr>
                            </m:dPr>
                            <m:e>
                              <m:f>
                                <m:fPr>
                                  <m:ctrlPr>
                                    <a:rPr lang="en-US" altLang="zh-CN" sz="1600" i="1">
                                      <a:solidFill>
                                        <a:srgbClr val="404040"/>
                                      </a:solidFill>
                                      <a:latin typeface="Cambria Math" panose="02040503050406030204" pitchFamily="18" charset="0"/>
                                    </a:rPr>
                                  </m:ctrlPr>
                                </m:fPr>
                                <m:num>
                                  <m:r>
                                    <a:rPr lang="en-US" altLang="zh-CN" sz="1600" b="0" i="1" smtClean="0">
                                      <a:solidFill>
                                        <a:srgbClr val="404040"/>
                                      </a:solidFill>
                                      <a:latin typeface="Cambria Math" panose="02040503050406030204" pitchFamily="18" charset="0"/>
                                    </a:rPr>
                                    <m:t>1</m:t>
                                  </m:r>
                                </m:num>
                                <m:den>
                                  <m:sSubSup>
                                    <m:sSubSupPr>
                                      <m:ctrlPr>
                                        <a:rPr lang="en-US" altLang="zh-CN" sz="1600" i="1">
                                          <a:solidFill>
                                            <a:srgbClr val="404040"/>
                                          </a:solidFill>
                                          <a:latin typeface="Cambria Math" panose="02040503050406030204" pitchFamily="18" charset="0"/>
                                        </a:rPr>
                                      </m:ctrlPr>
                                    </m:sSubSupPr>
                                    <m:e>
                                      <m:r>
                                        <a:rPr lang="en-US" altLang="zh-CN" sz="1600" i="1">
                                          <a:solidFill>
                                            <a:srgbClr val="404040"/>
                                          </a:solidFill>
                                          <a:latin typeface="Cambria Math" panose="02040503050406030204" pitchFamily="18" charset="0"/>
                                        </a:rPr>
                                        <m:t>𝐷</m:t>
                                      </m:r>
                                    </m:e>
                                    <m:sub>
                                      <m:r>
                                        <a:rPr lang="en-US" altLang="zh-CN" sz="1600" i="1">
                                          <a:solidFill>
                                            <a:srgbClr val="404040"/>
                                          </a:solidFill>
                                          <a:latin typeface="Cambria Math" panose="02040503050406030204" pitchFamily="18" charset="0"/>
                                        </a:rPr>
                                        <m:t>𝑖𝑗</m:t>
                                      </m:r>
                                    </m:sub>
                                    <m:sup>
                                      <m:r>
                                        <a:rPr lang="en-US" altLang="zh-CN" sz="1600" i="1">
                                          <a:solidFill>
                                            <a:srgbClr val="404040"/>
                                          </a:solidFill>
                                          <a:latin typeface="Cambria Math" panose="02040503050406030204" pitchFamily="18" charset="0"/>
                                        </a:rPr>
                                        <m:t>2</m:t>
                                      </m:r>
                                    </m:sup>
                                  </m:sSubSup>
                                </m:den>
                              </m:f>
                            </m:e>
                          </m:d>
                        </m:e>
                        <m:sup>
                          <m:f>
                            <m:fPr>
                              <m:ctrlPr>
                                <a:rPr lang="en-US" altLang="zh-CN" sz="1600" i="1">
                                  <a:solidFill>
                                    <a:srgbClr val="404040"/>
                                  </a:solidFill>
                                  <a:latin typeface="Cambria Math" panose="02040503050406030204" pitchFamily="18" charset="0"/>
                                </a:rPr>
                              </m:ctrlPr>
                            </m:fPr>
                            <m:num>
                              <m:r>
                                <a:rPr lang="en-US" altLang="zh-CN" sz="1600" i="1">
                                  <a:solidFill>
                                    <a:srgbClr val="404040"/>
                                  </a:solidFill>
                                  <a:latin typeface="Cambria Math" panose="02040503050406030204" pitchFamily="18" charset="0"/>
                                </a:rPr>
                                <m:t>1</m:t>
                              </m:r>
                            </m:num>
                            <m:den>
                              <m:r>
                                <a:rPr lang="en-US" altLang="zh-CN" sz="1600" i="1">
                                  <a:solidFill>
                                    <a:srgbClr val="404040"/>
                                  </a:solidFill>
                                  <a:latin typeface="Cambria Math" panose="02040503050406030204" pitchFamily="18" charset="0"/>
                                </a:rPr>
                                <m:t>𝑚</m:t>
                              </m:r>
                              <m:r>
                                <a:rPr lang="en-US" altLang="zh-CN" sz="1600" i="1">
                                  <a:solidFill>
                                    <a:srgbClr val="404040"/>
                                  </a:solidFill>
                                  <a:latin typeface="Cambria Math" panose="02040503050406030204" pitchFamily="18" charset="0"/>
                                </a:rPr>
                                <m:t>−1</m:t>
                              </m:r>
                            </m:den>
                          </m:f>
                        </m:sup>
                      </m:sSup>
                      <m:r>
                        <a:rPr lang="en-US" altLang="zh-CN" sz="1600" i="1" smtClean="0">
                          <a:solidFill>
                            <a:srgbClr val="404040"/>
                          </a:solidFill>
                          <a:latin typeface="Cambria Math" panose="02040503050406030204" pitchFamily="18" charset="0"/>
                          <a:ea typeface="Cambria Math" panose="02040503050406030204" pitchFamily="18" charset="0"/>
                        </a:rPr>
                        <m:t>×</m:t>
                      </m:r>
                      <m:sSup>
                        <m:sSupPr>
                          <m:ctrlPr>
                            <a:rPr lang="en-US" altLang="zh-CN" sz="1600" i="1">
                              <a:solidFill>
                                <a:srgbClr val="404040"/>
                              </a:solidFill>
                              <a:latin typeface="Cambria Math" panose="02040503050406030204" pitchFamily="18" charset="0"/>
                            </a:rPr>
                          </m:ctrlPr>
                        </m:sSupPr>
                        <m:e>
                          <m:d>
                            <m:dPr>
                              <m:ctrlPr>
                                <a:rPr lang="en-US" altLang="zh-CN" sz="1600" i="1">
                                  <a:solidFill>
                                    <a:srgbClr val="404040"/>
                                  </a:solidFill>
                                  <a:latin typeface="Cambria Math" panose="02040503050406030204" pitchFamily="18" charset="0"/>
                                </a:rPr>
                              </m:ctrlPr>
                            </m:dPr>
                            <m:e>
                              <m:f>
                                <m:fPr>
                                  <m:ctrlPr>
                                    <a:rPr lang="en-US" altLang="zh-CN" sz="1600" i="1">
                                      <a:solidFill>
                                        <a:srgbClr val="404040"/>
                                      </a:solidFill>
                                      <a:latin typeface="Cambria Math" panose="02040503050406030204" pitchFamily="18" charset="0"/>
                                    </a:rPr>
                                  </m:ctrlPr>
                                </m:fPr>
                                <m:num>
                                  <m:sSub>
                                    <m:sSubPr>
                                      <m:ctrlPr>
                                        <a:rPr lang="en-US" altLang="zh-CN" sz="1600" i="1">
                                          <a:solidFill>
                                            <a:srgbClr val="404040"/>
                                          </a:solidFill>
                                          <a:latin typeface="Cambria Math" panose="02040503050406030204" pitchFamily="18" charset="0"/>
                                        </a:rPr>
                                      </m:ctrlPr>
                                    </m:sSubPr>
                                    <m:e>
                                      <m:r>
                                        <a:rPr lang="zh-CN" altLang="en-US" sz="1600" i="1">
                                          <a:solidFill>
                                            <a:srgbClr val="404040"/>
                                          </a:solidFill>
                                          <a:latin typeface="Cambria Math" panose="02040503050406030204" pitchFamily="18" charset="0"/>
                                        </a:rPr>
                                        <m:t>𝜆</m:t>
                                      </m:r>
                                    </m:e>
                                    <m:sub>
                                      <m:r>
                                        <a:rPr lang="en-US" altLang="zh-CN" sz="1600" i="1">
                                          <a:solidFill>
                                            <a:srgbClr val="404040"/>
                                          </a:solidFill>
                                          <a:latin typeface="Cambria Math" panose="02040503050406030204" pitchFamily="18" charset="0"/>
                                        </a:rPr>
                                        <m:t>𝑗</m:t>
                                      </m:r>
                                    </m:sub>
                                  </m:sSub>
                                </m:num>
                                <m:den>
                                  <m:r>
                                    <a:rPr lang="en-US" altLang="zh-CN" sz="1600" i="1">
                                      <a:solidFill>
                                        <a:srgbClr val="404040"/>
                                      </a:solidFill>
                                      <a:latin typeface="Cambria Math" panose="02040503050406030204" pitchFamily="18" charset="0"/>
                                    </a:rPr>
                                    <m:t>𝑚</m:t>
                                  </m:r>
                                </m:den>
                              </m:f>
                            </m:e>
                          </m:d>
                        </m:e>
                        <m:sup>
                          <m:f>
                            <m:fPr>
                              <m:ctrlPr>
                                <a:rPr lang="en-US" altLang="zh-CN" sz="1600" i="1">
                                  <a:solidFill>
                                    <a:srgbClr val="404040"/>
                                  </a:solidFill>
                                  <a:latin typeface="Cambria Math" panose="02040503050406030204" pitchFamily="18" charset="0"/>
                                </a:rPr>
                              </m:ctrlPr>
                            </m:fPr>
                            <m:num>
                              <m:r>
                                <a:rPr lang="en-US" altLang="zh-CN" sz="1600" i="1">
                                  <a:solidFill>
                                    <a:srgbClr val="404040"/>
                                  </a:solidFill>
                                  <a:latin typeface="Cambria Math" panose="02040503050406030204" pitchFamily="18" charset="0"/>
                                </a:rPr>
                                <m:t>1</m:t>
                              </m:r>
                            </m:num>
                            <m:den>
                              <m:r>
                                <a:rPr lang="en-US" altLang="zh-CN" sz="1600" i="1">
                                  <a:solidFill>
                                    <a:srgbClr val="404040"/>
                                  </a:solidFill>
                                  <a:latin typeface="Cambria Math" panose="02040503050406030204" pitchFamily="18" charset="0"/>
                                </a:rPr>
                                <m:t>𝑚</m:t>
                              </m:r>
                              <m:r>
                                <a:rPr lang="en-US" altLang="zh-CN" sz="1600" i="1">
                                  <a:solidFill>
                                    <a:srgbClr val="404040"/>
                                  </a:solidFill>
                                  <a:latin typeface="Cambria Math" panose="02040503050406030204" pitchFamily="18" charset="0"/>
                                </a:rPr>
                                <m:t>−1</m:t>
                              </m:r>
                            </m:den>
                          </m:f>
                        </m:sup>
                      </m:sSup>
                      <m:r>
                        <a:rPr lang="en-US" altLang="zh-CN" sz="1600" b="0" i="1" smtClean="0">
                          <a:solidFill>
                            <a:srgbClr val="404040"/>
                          </a:solidFill>
                          <a:latin typeface="Cambria Math" panose="02040503050406030204" pitchFamily="18" charset="0"/>
                        </a:rPr>
                        <m:t>=</m:t>
                      </m:r>
                      <m:sSup>
                        <m:sSupPr>
                          <m:ctrlPr>
                            <a:rPr lang="en-US" altLang="zh-CN" sz="1600" i="1">
                              <a:solidFill>
                                <a:srgbClr val="404040"/>
                              </a:solidFill>
                              <a:latin typeface="Cambria Math" panose="02040503050406030204" pitchFamily="18" charset="0"/>
                            </a:rPr>
                          </m:ctrlPr>
                        </m:sSupPr>
                        <m:e>
                          <m:d>
                            <m:dPr>
                              <m:ctrlPr>
                                <a:rPr lang="en-US" altLang="zh-CN" sz="1600" i="1">
                                  <a:solidFill>
                                    <a:srgbClr val="404040"/>
                                  </a:solidFill>
                                  <a:latin typeface="Cambria Math" panose="02040503050406030204" pitchFamily="18" charset="0"/>
                                </a:rPr>
                              </m:ctrlPr>
                            </m:dPr>
                            <m:e>
                              <m:f>
                                <m:fPr>
                                  <m:ctrlPr>
                                    <a:rPr lang="en-US" altLang="zh-CN" sz="1600" i="1">
                                      <a:solidFill>
                                        <a:srgbClr val="404040"/>
                                      </a:solidFill>
                                      <a:latin typeface="Cambria Math" panose="02040503050406030204" pitchFamily="18" charset="0"/>
                                    </a:rPr>
                                  </m:ctrlPr>
                                </m:fPr>
                                <m:num>
                                  <m:r>
                                    <a:rPr lang="en-US" altLang="zh-CN" sz="1600" i="1">
                                      <a:solidFill>
                                        <a:srgbClr val="404040"/>
                                      </a:solidFill>
                                      <a:latin typeface="Cambria Math" panose="02040503050406030204" pitchFamily="18" charset="0"/>
                                    </a:rPr>
                                    <m:t>1</m:t>
                                  </m:r>
                                </m:num>
                                <m:den>
                                  <m:sSubSup>
                                    <m:sSubSupPr>
                                      <m:ctrlPr>
                                        <a:rPr lang="en-US" altLang="zh-CN" sz="1600" i="1">
                                          <a:solidFill>
                                            <a:srgbClr val="404040"/>
                                          </a:solidFill>
                                          <a:latin typeface="Cambria Math" panose="02040503050406030204" pitchFamily="18" charset="0"/>
                                        </a:rPr>
                                      </m:ctrlPr>
                                    </m:sSubSupPr>
                                    <m:e>
                                      <m:r>
                                        <a:rPr lang="en-US" altLang="zh-CN" sz="1600" i="1">
                                          <a:solidFill>
                                            <a:srgbClr val="404040"/>
                                          </a:solidFill>
                                          <a:latin typeface="Cambria Math" panose="02040503050406030204" pitchFamily="18" charset="0"/>
                                        </a:rPr>
                                        <m:t>𝐷</m:t>
                                      </m:r>
                                    </m:e>
                                    <m:sub>
                                      <m:r>
                                        <a:rPr lang="en-US" altLang="zh-CN" sz="1600" i="1">
                                          <a:solidFill>
                                            <a:srgbClr val="404040"/>
                                          </a:solidFill>
                                          <a:latin typeface="Cambria Math" panose="02040503050406030204" pitchFamily="18" charset="0"/>
                                        </a:rPr>
                                        <m:t>𝑖𝑗</m:t>
                                      </m:r>
                                    </m:sub>
                                    <m:sup>
                                      <m:r>
                                        <a:rPr lang="en-US" altLang="zh-CN" sz="1600" i="1">
                                          <a:solidFill>
                                            <a:srgbClr val="404040"/>
                                          </a:solidFill>
                                          <a:latin typeface="Cambria Math" panose="02040503050406030204" pitchFamily="18" charset="0"/>
                                        </a:rPr>
                                        <m:t>2</m:t>
                                      </m:r>
                                    </m:sup>
                                  </m:sSubSup>
                                </m:den>
                              </m:f>
                            </m:e>
                          </m:d>
                        </m:e>
                        <m:sup>
                          <m:f>
                            <m:fPr>
                              <m:ctrlPr>
                                <a:rPr lang="en-US" altLang="zh-CN" sz="1600" i="1">
                                  <a:solidFill>
                                    <a:srgbClr val="404040"/>
                                  </a:solidFill>
                                  <a:latin typeface="Cambria Math" panose="02040503050406030204" pitchFamily="18" charset="0"/>
                                </a:rPr>
                              </m:ctrlPr>
                            </m:fPr>
                            <m:num>
                              <m:r>
                                <a:rPr lang="en-US" altLang="zh-CN" sz="1600" i="1">
                                  <a:solidFill>
                                    <a:srgbClr val="404040"/>
                                  </a:solidFill>
                                  <a:latin typeface="Cambria Math" panose="02040503050406030204" pitchFamily="18" charset="0"/>
                                </a:rPr>
                                <m:t>1</m:t>
                              </m:r>
                            </m:num>
                            <m:den>
                              <m:r>
                                <a:rPr lang="en-US" altLang="zh-CN" sz="1600" i="1">
                                  <a:solidFill>
                                    <a:srgbClr val="404040"/>
                                  </a:solidFill>
                                  <a:latin typeface="Cambria Math" panose="02040503050406030204" pitchFamily="18" charset="0"/>
                                </a:rPr>
                                <m:t>𝑚</m:t>
                              </m:r>
                              <m:r>
                                <a:rPr lang="en-US" altLang="zh-CN" sz="1600" i="1">
                                  <a:solidFill>
                                    <a:srgbClr val="404040"/>
                                  </a:solidFill>
                                  <a:latin typeface="Cambria Math" panose="02040503050406030204" pitchFamily="18" charset="0"/>
                                </a:rPr>
                                <m:t>−1</m:t>
                              </m:r>
                            </m:den>
                          </m:f>
                        </m:sup>
                      </m:sSup>
                      <m:r>
                        <a:rPr lang="en-US" altLang="zh-CN" sz="1600" i="1">
                          <a:solidFill>
                            <a:srgbClr val="404040"/>
                          </a:solidFill>
                          <a:latin typeface="Cambria Math" panose="02040503050406030204" pitchFamily="18" charset="0"/>
                          <a:ea typeface="Cambria Math" panose="02040503050406030204" pitchFamily="18" charset="0"/>
                        </a:rPr>
                        <m:t>×</m:t>
                      </m:r>
                      <m:d>
                        <m:dPr>
                          <m:ctrlPr>
                            <a:rPr lang="en-US" altLang="zh-CN" sz="1600" b="0" i="1" smtClean="0">
                              <a:solidFill>
                                <a:srgbClr val="404040"/>
                              </a:solidFill>
                              <a:latin typeface="Cambria Math" panose="02040503050406030204" pitchFamily="18" charset="0"/>
                              <a:ea typeface="Cambria Math" panose="02040503050406030204" pitchFamily="18" charset="0"/>
                            </a:rPr>
                          </m:ctrlPr>
                        </m:dPr>
                        <m:e>
                          <m:f>
                            <m:fPr>
                              <m:ctrlPr>
                                <a:rPr lang="en-US" altLang="zh-CN" sz="1600" i="1">
                                  <a:solidFill>
                                    <a:srgbClr val="404040"/>
                                  </a:solidFill>
                                  <a:latin typeface="Cambria Math" panose="02040503050406030204" pitchFamily="18" charset="0"/>
                                </a:rPr>
                              </m:ctrlPr>
                            </m:fPr>
                            <m:num>
                              <m:r>
                                <a:rPr lang="en-US" altLang="zh-CN" sz="1600" i="1">
                                  <a:solidFill>
                                    <a:srgbClr val="404040"/>
                                  </a:solidFill>
                                  <a:latin typeface="Cambria Math" panose="02040503050406030204" pitchFamily="18" charset="0"/>
                                </a:rPr>
                                <m:t>1</m:t>
                              </m:r>
                            </m:num>
                            <m:den>
                              <m:nary>
                                <m:naryPr>
                                  <m:chr m:val="∑"/>
                                  <m:limLoc m:val="subSup"/>
                                  <m:ctrlPr>
                                    <a:rPr lang="en-US" altLang="zh-CN" sz="1600" i="1">
                                      <a:solidFill>
                                        <a:srgbClr val="404040"/>
                                      </a:solidFill>
                                      <a:latin typeface="Cambria Math" panose="02040503050406030204" pitchFamily="18" charset="0"/>
                                    </a:rPr>
                                  </m:ctrlPr>
                                </m:naryPr>
                                <m:sub>
                                  <m:r>
                                    <m:rPr>
                                      <m:brk m:alnAt="1"/>
                                    </m:rPr>
                                    <a:rPr lang="en-US" altLang="zh-CN" sz="1600" b="0" i="1" smtClean="0">
                                      <a:solidFill>
                                        <a:srgbClr val="404040"/>
                                      </a:solidFill>
                                      <a:latin typeface="Cambria Math" panose="02040503050406030204" pitchFamily="18" charset="0"/>
                                    </a:rPr>
                                    <m:t>𝑘</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𝑐</m:t>
                                  </m:r>
                                </m:sup>
                                <m:e>
                                  <m:sSup>
                                    <m:sSupPr>
                                      <m:ctrlPr>
                                        <a:rPr lang="en-US" altLang="zh-CN" sz="1600" i="1">
                                          <a:solidFill>
                                            <a:srgbClr val="404040"/>
                                          </a:solidFill>
                                          <a:latin typeface="Cambria Math" panose="02040503050406030204" pitchFamily="18" charset="0"/>
                                        </a:rPr>
                                      </m:ctrlPr>
                                    </m:sSupPr>
                                    <m:e>
                                      <m:d>
                                        <m:dPr>
                                          <m:ctrlPr>
                                            <a:rPr lang="en-US" altLang="zh-CN" sz="1600" i="1">
                                              <a:solidFill>
                                                <a:srgbClr val="404040"/>
                                              </a:solidFill>
                                              <a:latin typeface="Cambria Math" panose="02040503050406030204" pitchFamily="18" charset="0"/>
                                            </a:rPr>
                                          </m:ctrlPr>
                                        </m:dPr>
                                        <m:e>
                                          <m:f>
                                            <m:fPr>
                                              <m:ctrlPr>
                                                <a:rPr lang="en-US" altLang="zh-CN" sz="1600" i="1">
                                                  <a:solidFill>
                                                    <a:srgbClr val="404040"/>
                                                  </a:solidFill>
                                                  <a:latin typeface="Cambria Math" panose="02040503050406030204" pitchFamily="18" charset="0"/>
                                                </a:rPr>
                                              </m:ctrlPr>
                                            </m:fPr>
                                            <m:num>
                                              <m:r>
                                                <a:rPr lang="en-US" altLang="zh-CN" sz="1600" i="1">
                                                  <a:solidFill>
                                                    <a:srgbClr val="404040"/>
                                                  </a:solidFill>
                                                  <a:latin typeface="Cambria Math" panose="02040503050406030204" pitchFamily="18" charset="0"/>
                                                </a:rPr>
                                                <m:t>1</m:t>
                                              </m:r>
                                            </m:num>
                                            <m:den>
                                              <m:sSubSup>
                                                <m:sSubSupPr>
                                                  <m:ctrlPr>
                                                    <a:rPr lang="en-US" altLang="zh-CN" sz="1600" i="1">
                                                      <a:solidFill>
                                                        <a:srgbClr val="404040"/>
                                                      </a:solidFill>
                                                      <a:latin typeface="Cambria Math" panose="02040503050406030204" pitchFamily="18" charset="0"/>
                                                    </a:rPr>
                                                  </m:ctrlPr>
                                                </m:sSubSupPr>
                                                <m:e>
                                                  <m:r>
                                                    <a:rPr lang="en-US" altLang="zh-CN" sz="1600" i="1">
                                                      <a:solidFill>
                                                        <a:srgbClr val="404040"/>
                                                      </a:solidFill>
                                                      <a:latin typeface="Cambria Math" panose="02040503050406030204" pitchFamily="18" charset="0"/>
                                                    </a:rPr>
                                                    <m:t>𝐷</m:t>
                                                  </m:r>
                                                </m:e>
                                                <m:sub>
                                                  <m:r>
                                                    <a:rPr lang="en-US" altLang="zh-CN" sz="1600" b="0" i="1" smtClean="0">
                                                      <a:solidFill>
                                                        <a:srgbClr val="404040"/>
                                                      </a:solidFill>
                                                      <a:latin typeface="Cambria Math" panose="02040503050406030204" pitchFamily="18" charset="0"/>
                                                    </a:rPr>
                                                    <m:t>𝑘</m:t>
                                                  </m:r>
                                                  <m:r>
                                                    <a:rPr lang="en-US" altLang="zh-CN" sz="1600" i="1">
                                                      <a:solidFill>
                                                        <a:srgbClr val="404040"/>
                                                      </a:solidFill>
                                                      <a:latin typeface="Cambria Math" panose="02040503050406030204" pitchFamily="18" charset="0"/>
                                                    </a:rPr>
                                                    <m:t>𝑗</m:t>
                                                  </m:r>
                                                </m:sub>
                                                <m:sup>
                                                  <m:r>
                                                    <a:rPr lang="en-US" altLang="zh-CN" sz="1600" i="1">
                                                      <a:solidFill>
                                                        <a:srgbClr val="404040"/>
                                                      </a:solidFill>
                                                      <a:latin typeface="Cambria Math" panose="02040503050406030204" pitchFamily="18" charset="0"/>
                                                    </a:rPr>
                                                    <m:t>2</m:t>
                                                  </m:r>
                                                </m:sup>
                                              </m:sSubSup>
                                            </m:den>
                                          </m:f>
                                        </m:e>
                                      </m:d>
                                    </m:e>
                                    <m:sup>
                                      <m:f>
                                        <m:fPr>
                                          <m:ctrlPr>
                                            <a:rPr lang="en-US" altLang="zh-CN" sz="1600" i="1">
                                              <a:solidFill>
                                                <a:srgbClr val="404040"/>
                                              </a:solidFill>
                                              <a:latin typeface="Cambria Math" panose="02040503050406030204" pitchFamily="18" charset="0"/>
                                            </a:rPr>
                                          </m:ctrlPr>
                                        </m:fPr>
                                        <m:num>
                                          <m:r>
                                            <a:rPr lang="en-US" altLang="zh-CN" sz="1600" i="1">
                                              <a:solidFill>
                                                <a:srgbClr val="404040"/>
                                              </a:solidFill>
                                              <a:latin typeface="Cambria Math" panose="02040503050406030204" pitchFamily="18" charset="0"/>
                                            </a:rPr>
                                            <m:t>1</m:t>
                                          </m:r>
                                        </m:num>
                                        <m:den>
                                          <m:r>
                                            <a:rPr lang="en-US" altLang="zh-CN" sz="1600" i="1">
                                              <a:solidFill>
                                                <a:srgbClr val="404040"/>
                                              </a:solidFill>
                                              <a:latin typeface="Cambria Math" panose="02040503050406030204" pitchFamily="18" charset="0"/>
                                            </a:rPr>
                                            <m:t>𝑚</m:t>
                                          </m:r>
                                          <m:r>
                                            <a:rPr lang="en-US" altLang="zh-CN" sz="1600" i="1">
                                              <a:solidFill>
                                                <a:srgbClr val="404040"/>
                                              </a:solidFill>
                                              <a:latin typeface="Cambria Math" panose="02040503050406030204" pitchFamily="18" charset="0"/>
                                            </a:rPr>
                                            <m:t>−1</m:t>
                                          </m:r>
                                        </m:den>
                                      </m:f>
                                    </m:sup>
                                  </m:sSup>
                                </m:e>
                              </m:nary>
                            </m:den>
                          </m:f>
                        </m:e>
                      </m:d>
                      <m:r>
                        <a:rPr lang="en-US" altLang="zh-CN" sz="1600" b="0" i="1" smtClean="0">
                          <a:solidFill>
                            <a:srgbClr val="404040"/>
                          </a:solidFill>
                          <a:latin typeface="Cambria Math" panose="02040503050406030204" pitchFamily="18" charset="0"/>
                        </a:rPr>
                        <m:t>=</m:t>
                      </m:r>
                      <m:f>
                        <m:fPr>
                          <m:ctrlPr>
                            <a:rPr lang="en-US" altLang="zh-CN" sz="1600" b="0" i="1" smtClean="0">
                              <a:solidFill>
                                <a:srgbClr val="404040"/>
                              </a:solidFill>
                              <a:latin typeface="Cambria Math" panose="02040503050406030204" pitchFamily="18" charset="0"/>
                            </a:rPr>
                          </m:ctrlPr>
                        </m:fPr>
                        <m:num>
                          <m:r>
                            <a:rPr lang="en-US" altLang="zh-CN" sz="1600" b="0" i="1" smtClean="0">
                              <a:solidFill>
                                <a:srgbClr val="404040"/>
                              </a:solidFill>
                              <a:latin typeface="Cambria Math" panose="02040503050406030204" pitchFamily="18" charset="0"/>
                            </a:rPr>
                            <m:t>1</m:t>
                          </m:r>
                        </m:num>
                        <m:den>
                          <m:nary>
                            <m:naryPr>
                              <m:chr m:val="∑"/>
                              <m:limLoc m:val="subSup"/>
                              <m:ctrlPr>
                                <a:rPr lang="en-US" altLang="zh-CN" sz="1600" i="1">
                                  <a:solidFill>
                                    <a:srgbClr val="404040"/>
                                  </a:solidFill>
                                  <a:latin typeface="Cambria Math" panose="02040503050406030204" pitchFamily="18" charset="0"/>
                                </a:rPr>
                              </m:ctrlPr>
                            </m:naryPr>
                            <m:sub>
                              <m:r>
                                <m:rPr>
                                  <m:brk m:alnAt="1"/>
                                </m:rPr>
                                <a:rPr lang="en-US" altLang="zh-CN" sz="1600" b="0" i="1" smtClean="0">
                                  <a:solidFill>
                                    <a:srgbClr val="404040"/>
                                  </a:solidFill>
                                  <a:latin typeface="Cambria Math" panose="02040503050406030204" pitchFamily="18" charset="0"/>
                                </a:rPr>
                                <m:t>𝑘</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𝑐</m:t>
                              </m:r>
                            </m:sup>
                            <m:e>
                              <m:sSup>
                                <m:sSupPr>
                                  <m:ctrlPr>
                                    <a:rPr lang="en-US" altLang="zh-CN" sz="1600" i="1">
                                      <a:solidFill>
                                        <a:srgbClr val="404040"/>
                                      </a:solidFill>
                                      <a:latin typeface="Cambria Math" panose="02040503050406030204" pitchFamily="18" charset="0"/>
                                    </a:rPr>
                                  </m:ctrlPr>
                                </m:sSupPr>
                                <m:e>
                                  <m:d>
                                    <m:dPr>
                                      <m:ctrlPr>
                                        <a:rPr lang="en-US" altLang="zh-CN" sz="1600" i="1">
                                          <a:solidFill>
                                            <a:srgbClr val="404040"/>
                                          </a:solidFill>
                                          <a:latin typeface="Cambria Math" panose="02040503050406030204" pitchFamily="18" charset="0"/>
                                        </a:rPr>
                                      </m:ctrlPr>
                                    </m:dPr>
                                    <m:e>
                                      <m:f>
                                        <m:fPr>
                                          <m:ctrlPr>
                                            <a:rPr lang="en-US" altLang="zh-CN" sz="1600" i="1">
                                              <a:solidFill>
                                                <a:srgbClr val="404040"/>
                                              </a:solidFill>
                                              <a:latin typeface="Cambria Math" panose="02040503050406030204" pitchFamily="18" charset="0"/>
                                            </a:rPr>
                                          </m:ctrlPr>
                                        </m:fPr>
                                        <m:num>
                                          <m:sSubSup>
                                            <m:sSubSupPr>
                                              <m:ctrlPr>
                                                <a:rPr lang="en-US" altLang="zh-CN" sz="1600" b="0" i="1" smtClean="0">
                                                  <a:solidFill>
                                                    <a:srgbClr val="404040"/>
                                                  </a:solidFill>
                                                  <a:latin typeface="Cambria Math" panose="02040503050406030204" pitchFamily="18" charset="0"/>
                                                </a:rPr>
                                              </m:ctrlPr>
                                            </m:sSubSupPr>
                                            <m:e>
                                              <m:r>
                                                <a:rPr lang="en-US" altLang="zh-CN" sz="1600" b="0" i="1" smtClean="0">
                                                  <a:solidFill>
                                                    <a:srgbClr val="404040"/>
                                                  </a:solidFill>
                                                  <a:latin typeface="Cambria Math" panose="02040503050406030204" pitchFamily="18" charset="0"/>
                                                </a:rPr>
                                                <m:t>𝐷</m:t>
                                              </m:r>
                                            </m:e>
                                            <m:sub>
                                              <m:r>
                                                <a:rPr lang="en-US" altLang="zh-CN" sz="1600" b="0" i="1" smtClean="0">
                                                  <a:solidFill>
                                                    <a:srgbClr val="404040"/>
                                                  </a:solidFill>
                                                  <a:latin typeface="Cambria Math" panose="02040503050406030204" pitchFamily="18" charset="0"/>
                                                </a:rPr>
                                                <m:t>𝑖𝑗</m:t>
                                              </m:r>
                                            </m:sub>
                                            <m:sup>
                                              <m:r>
                                                <a:rPr lang="en-US" altLang="zh-CN" sz="1600" b="0" i="1" smtClean="0">
                                                  <a:solidFill>
                                                    <a:srgbClr val="404040"/>
                                                  </a:solidFill>
                                                  <a:latin typeface="Cambria Math" panose="02040503050406030204" pitchFamily="18" charset="0"/>
                                                </a:rPr>
                                                <m:t>2</m:t>
                                              </m:r>
                                            </m:sup>
                                          </m:sSubSup>
                                        </m:num>
                                        <m:den>
                                          <m:sSubSup>
                                            <m:sSubSupPr>
                                              <m:ctrlPr>
                                                <a:rPr lang="en-US" altLang="zh-CN" sz="1600" i="1">
                                                  <a:solidFill>
                                                    <a:srgbClr val="404040"/>
                                                  </a:solidFill>
                                                  <a:latin typeface="Cambria Math" panose="02040503050406030204" pitchFamily="18" charset="0"/>
                                                </a:rPr>
                                              </m:ctrlPr>
                                            </m:sSubSupPr>
                                            <m:e>
                                              <m:r>
                                                <a:rPr lang="en-US" altLang="zh-CN" sz="1600" i="1">
                                                  <a:solidFill>
                                                    <a:srgbClr val="404040"/>
                                                  </a:solidFill>
                                                  <a:latin typeface="Cambria Math" panose="02040503050406030204" pitchFamily="18" charset="0"/>
                                                </a:rPr>
                                                <m:t>𝐷</m:t>
                                              </m:r>
                                            </m:e>
                                            <m:sub>
                                              <m:r>
                                                <a:rPr lang="en-US" altLang="zh-CN" sz="1600" b="0" i="1" smtClean="0">
                                                  <a:solidFill>
                                                    <a:srgbClr val="404040"/>
                                                  </a:solidFill>
                                                  <a:latin typeface="Cambria Math" panose="02040503050406030204" pitchFamily="18" charset="0"/>
                                                </a:rPr>
                                                <m:t>𝑘𝑗</m:t>
                                              </m:r>
                                            </m:sub>
                                            <m:sup>
                                              <m:r>
                                                <a:rPr lang="en-US" altLang="zh-CN" sz="1600" i="1">
                                                  <a:solidFill>
                                                    <a:srgbClr val="404040"/>
                                                  </a:solidFill>
                                                  <a:latin typeface="Cambria Math" panose="02040503050406030204" pitchFamily="18" charset="0"/>
                                                </a:rPr>
                                                <m:t>2</m:t>
                                              </m:r>
                                            </m:sup>
                                          </m:sSubSup>
                                        </m:den>
                                      </m:f>
                                    </m:e>
                                  </m:d>
                                </m:e>
                                <m:sup>
                                  <m:f>
                                    <m:fPr>
                                      <m:ctrlPr>
                                        <a:rPr lang="en-US" altLang="zh-CN" sz="1600" i="1">
                                          <a:solidFill>
                                            <a:srgbClr val="404040"/>
                                          </a:solidFill>
                                          <a:latin typeface="Cambria Math" panose="02040503050406030204" pitchFamily="18" charset="0"/>
                                        </a:rPr>
                                      </m:ctrlPr>
                                    </m:fPr>
                                    <m:num>
                                      <m:r>
                                        <a:rPr lang="en-US" altLang="zh-CN" sz="1600" i="1">
                                          <a:solidFill>
                                            <a:srgbClr val="404040"/>
                                          </a:solidFill>
                                          <a:latin typeface="Cambria Math" panose="02040503050406030204" pitchFamily="18" charset="0"/>
                                        </a:rPr>
                                        <m:t>1</m:t>
                                      </m:r>
                                    </m:num>
                                    <m:den>
                                      <m:r>
                                        <a:rPr lang="en-US" altLang="zh-CN" sz="1600" i="1">
                                          <a:solidFill>
                                            <a:srgbClr val="404040"/>
                                          </a:solidFill>
                                          <a:latin typeface="Cambria Math" panose="02040503050406030204" pitchFamily="18" charset="0"/>
                                        </a:rPr>
                                        <m:t>𝑚</m:t>
                                      </m:r>
                                      <m:r>
                                        <a:rPr lang="en-US" altLang="zh-CN" sz="1600" i="1">
                                          <a:solidFill>
                                            <a:srgbClr val="404040"/>
                                          </a:solidFill>
                                          <a:latin typeface="Cambria Math" panose="02040503050406030204" pitchFamily="18" charset="0"/>
                                        </a:rPr>
                                        <m:t>−1</m:t>
                                      </m:r>
                                    </m:den>
                                  </m:f>
                                </m:sup>
                              </m:sSup>
                            </m:e>
                          </m:nary>
                        </m:den>
                      </m:f>
                      <m:r>
                        <a:rPr lang="en-US" altLang="zh-CN" sz="1600" b="0" i="1" smtClean="0">
                          <a:solidFill>
                            <a:srgbClr val="404040"/>
                          </a:solidFill>
                          <a:latin typeface="Cambria Math" panose="02040503050406030204" pitchFamily="18" charset="0"/>
                        </a:rPr>
                        <m:t>=</m:t>
                      </m:r>
                      <m:sSup>
                        <m:sSupPr>
                          <m:ctrlPr>
                            <a:rPr lang="en-US" altLang="zh-CN" sz="1600" b="0" i="1" smtClean="0">
                              <a:solidFill>
                                <a:srgbClr val="404040"/>
                              </a:solidFill>
                              <a:latin typeface="Cambria Math" panose="02040503050406030204" pitchFamily="18" charset="0"/>
                            </a:rPr>
                          </m:ctrlPr>
                        </m:sSupPr>
                        <m:e>
                          <m:d>
                            <m:dPr>
                              <m:begChr m:val="["/>
                              <m:endChr m:val="]"/>
                              <m:ctrlPr>
                                <a:rPr lang="en-US" altLang="zh-CN" sz="1600" b="0" i="1" smtClean="0">
                                  <a:solidFill>
                                    <a:srgbClr val="404040"/>
                                  </a:solidFill>
                                  <a:latin typeface="Cambria Math" panose="02040503050406030204" pitchFamily="18" charset="0"/>
                                </a:rPr>
                              </m:ctrlPr>
                            </m:dPr>
                            <m:e>
                              <m:nary>
                                <m:naryPr>
                                  <m:chr m:val="∑"/>
                                  <m:limLoc m:val="subSup"/>
                                  <m:ctrlPr>
                                    <a:rPr lang="en-US" altLang="zh-CN" sz="1600" i="1">
                                      <a:solidFill>
                                        <a:srgbClr val="404040"/>
                                      </a:solidFill>
                                      <a:latin typeface="Cambria Math" panose="02040503050406030204" pitchFamily="18" charset="0"/>
                                    </a:rPr>
                                  </m:ctrlPr>
                                </m:naryPr>
                                <m:sub>
                                  <m:r>
                                    <m:rPr>
                                      <m:brk m:alnAt="1"/>
                                    </m:rPr>
                                    <a:rPr lang="en-US" altLang="zh-CN" sz="1600" i="1">
                                      <a:solidFill>
                                        <a:srgbClr val="404040"/>
                                      </a:solidFill>
                                      <a:latin typeface="Cambria Math" panose="02040503050406030204" pitchFamily="18" charset="0"/>
                                    </a:rPr>
                                    <m:t>𝑘</m:t>
                                  </m:r>
                                  <m:r>
                                    <a:rPr lang="en-US" altLang="zh-CN" sz="1600" i="1">
                                      <a:solidFill>
                                        <a:srgbClr val="404040"/>
                                      </a:solidFill>
                                      <a:latin typeface="Cambria Math" panose="02040503050406030204" pitchFamily="18" charset="0"/>
                                    </a:rPr>
                                    <m:t>=1</m:t>
                                  </m:r>
                                </m:sub>
                                <m:sup>
                                  <m:r>
                                    <a:rPr lang="en-US" altLang="zh-CN" sz="1600" i="1">
                                      <a:solidFill>
                                        <a:srgbClr val="404040"/>
                                      </a:solidFill>
                                      <a:latin typeface="Cambria Math" panose="02040503050406030204" pitchFamily="18" charset="0"/>
                                    </a:rPr>
                                    <m:t>𝑐</m:t>
                                  </m:r>
                                </m:sup>
                                <m:e>
                                  <m:sSup>
                                    <m:sSupPr>
                                      <m:ctrlPr>
                                        <a:rPr lang="en-US" altLang="zh-CN" sz="1600" i="1">
                                          <a:solidFill>
                                            <a:srgbClr val="404040"/>
                                          </a:solidFill>
                                          <a:latin typeface="Cambria Math" panose="02040503050406030204" pitchFamily="18" charset="0"/>
                                        </a:rPr>
                                      </m:ctrlPr>
                                    </m:sSupPr>
                                    <m:e>
                                      <m:d>
                                        <m:dPr>
                                          <m:ctrlPr>
                                            <a:rPr lang="en-US" altLang="zh-CN" sz="1600" i="1">
                                              <a:solidFill>
                                                <a:srgbClr val="404040"/>
                                              </a:solidFill>
                                              <a:latin typeface="Cambria Math" panose="02040503050406030204" pitchFamily="18" charset="0"/>
                                            </a:rPr>
                                          </m:ctrlPr>
                                        </m:dPr>
                                        <m:e>
                                          <m:f>
                                            <m:fPr>
                                              <m:ctrlPr>
                                                <a:rPr lang="en-US" altLang="zh-CN" sz="1600" i="1">
                                                  <a:solidFill>
                                                    <a:srgbClr val="404040"/>
                                                  </a:solidFill>
                                                  <a:latin typeface="Cambria Math" panose="02040503050406030204" pitchFamily="18" charset="0"/>
                                                </a:rPr>
                                              </m:ctrlPr>
                                            </m:fPr>
                                            <m:num>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𝐷</m:t>
                                                  </m:r>
                                                </m:e>
                                                <m:sub>
                                                  <m:r>
                                                    <a:rPr lang="en-US" altLang="zh-CN" sz="1600" b="0" i="1" smtClean="0">
                                                      <a:solidFill>
                                                        <a:srgbClr val="404040"/>
                                                      </a:solidFill>
                                                      <a:latin typeface="Cambria Math" panose="02040503050406030204" pitchFamily="18" charset="0"/>
                                                    </a:rPr>
                                                    <m:t>𝑖𝑗</m:t>
                                                  </m:r>
                                                </m:sub>
                                              </m:sSub>
                                            </m:num>
                                            <m:den>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𝐷</m:t>
                                                  </m:r>
                                                </m:e>
                                                <m:sub>
                                                  <m:r>
                                                    <a:rPr lang="en-US" altLang="zh-CN" sz="1600" b="0" i="1" smtClean="0">
                                                      <a:solidFill>
                                                        <a:srgbClr val="404040"/>
                                                      </a:solidFill>
                                                      <a:latin typeface="Cambria Math" panose="02040503050406030204" pitchFamily="18" charset="0"/>
                                                    </a:rPr>
                                                    <m:t>𝑘𝑗</m:t>
                                                  </m:r>
                                                </m:sub>
                                              </m:sSub>
                                            </m:den>
                                          </m:f>
                                        </m:e>
                                      </m:d>
                                    </m:e>
                                    <m:sup>
                                      <m:f>
                                        <m:fPr>
                                          <m:ctrlPr>
                                            <a:rPr lang="en-US" altLang="zh-CN" sz="1600" i="1">
                                              <a:solidFill>
                                                <a:srgbClr val="404040"/>
                                              </a:solidFill>
                                              <a:latin typeface="Cambria Math" panose="02040503050406030204" pitchFamily="18" charset="0"/>
                                            </a:rPr>
                                          </m:ctrlPr>
                                        </m:fPr>
                                        <m:num>
                                          <m:r>
                                            <a:rPr lang="en-US" altLang="zh-CN" sz="1600" b="0" i="1" smtClean="0">
                                              <a:solidFill>
                                                <a:srgbClr val="404040"/>
                                              </a:solidFill>
                                              <a:latin typeface="Cambria Math" panose="02040503050406030204" pitchFamily="18" charset="0"/>
                                            </a:rPr>
                                            <m:t>2</m:t>
                                          </m:r>
                                        </m:num>
                                        <m:den>
                                          <m:r>
                                            <a:rPr lang="en-US" altLang="zh-CN" sz="1600" i="1">
                                              <a:solidFill>
                                                <a:srgbClr val="404040"/>
                                              </a:solidFill>
                                              <a:latin typeface="Cambria Math" panose="02040503050406030204" pitchFamily="18" charset="0"/>
                                            </a:rPr>
                                            <m:t>𝑚</m:t>
                                          </m:r>
                                          <m:r>
                                            <a:rPr lang="en-US" altLang="zh-CN" sz="1600" i="1">
                                              <a:solidFill>
                                                <a:srgbClr val="404040"/>
                                              </a:solidFill>
                                              <a:latin typeface="Cambria Math" panose="02040503050406030204" pitchFamily="18" charset="0"/>
                                            </a:rPr>
                                            <m:t>−1</m:t>
                                          </m:r>
                                        </m:den>
                                      </m:f>
                                    </m:sup>
                                  </m:sSup>
                                </m:e>
                              </m:nary>
                            </m:e>
                          </m:d>
                        </m:e>
                        <m:sup>
                          <m:r>
                            <a:rPr lang="en-US" altLang="zh-CN" sz="1600" b="0" i="1" smtClean="0">
                              <a:solidFill>
                                <a:srgbClr val="404040"/>
                              </a:solidFill>
                              <a:latin typeface="Cambria Math" panose="02040503050406030204" pitchFamily="18" charset="0"/>
                            </a:rPr>
                            <m:t>−1</m:t>
                          </m:r>
                        </m:sup>
                      </m:sSup>
                    </m:oMath>
                  </m:oMathPara>
                </a14:m>
                <a:endParaRPr lang="en-US" altLang="zh-CN" sz="1600" dirty="0">
                  <a:solidFill>
                    <a:srgbClr val="404040"/>
                  </a:solidFill>
                  <a:latin typeface="等线" panose="02010600030101010101" pitchFamily="2" charset="-122"/>
                  <a:ea typeface="等线" panose="02010600030101010101" pitchFamily="2" charset="-122"/>
                </a:endParaRPr>
              </a:p>
            </p:txBody>
          </p:sp>
        </mc:Choice>
        <mc:Fallback xmlns="">
          <p:sp>
            <p:nvSpPr>
              <p:cNvPr id="26" name="文本框 25">
                <a:extLst>
                  <a:ext uri="{FF2B5EF4-FFF2-40B4-BE49-F238E27FC236}">
                    <a16:creationId xmlns:a16="http://schemas.microsoft.com/office/drawing/2014/main" id="{B7C76F24-9757-B20E-025F-FB333A7420EE}"/>
                  </a:ext>
                </a:extLst>
              </p:cNvPr>
              <p:cNvSpPr txBox="1">
                <a:spLocks noRot="1" noChangeAspect="1" noMove="1" noResize="1" noEditPoints="1" noAdjustHandles="1" noChangeArrowheads="1" noChangeShapeType="1" noTextEdit="1"/>
              </p:cNvSpPr>
              <p:nvPr/>
            </p:nvSpPr>
            <p:spPr>
              <a:xfrm>
                <a:off x="1421397" y="1439823"/>
                <a:ext cx="9925651" cy="5464701"/>
              </a:xfrm>
              <a:prstGeom prst="rect">
                <a:avLst/>
              </a:prstGeom>
              <a:blipFill>
                <a:blip r:embed="rId3"/>
                <a:stretch>
                  <a:fillRect/>
                </a:stretch>
              </a:blipFill>
            </p:spPr>
            <p:txBody>
              <a:bodyPr/>
              <a:lstStyle/>
              <a:p>
                <a:r>
                  <a:rPr lang="zh-CN" altLang="en-US">
                    <a:noFill/>
                  </a:rPr>
                  <a:t> </a:t>
                </a:r>
              </a:p>
            </p:txBody>
          </p:sp>
        </mc:Fallback>
      </mc:AlternateContent>
      <p:sp>
        <p:nvSpPr>
          <p:cNvPr id="28" name="圆角箭头">
            <a:extLst>
              <a:ext uri="{FF2B5EF4-FFF2-40B4-BE49-F238E27FC236}">
                <a16:creationId xmlns:a16="http://schemas.microsoft.com/office/drawing/2014/main" id="{778DAFFC-E2F8-9C1F-F4FB-BD18E570775F}"/>
              </a:ext>
            </a:extLst>
          </p:cNvPr>
          <p:cNvSpPr/>
          <p:nvPr/>
        </p:nvSpPr>
        <p:spPr>
          <a:xfrm>
            <a:off x="964064" y="2801474"/>
            <a:ext cx="344170" cy="268605"/>
          </a:xfrm>
          <a:custGeom>
            <a:avLst/>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latin typeface="等线" panose="02010600030101010101" pitchFamily="2" charset="-122"/>
              <a:ea typeface="等线" panose="02010600030101010101" pitchFamily="2" charset="-122"/>
            </a:endParaRPr>
          </a:p>
        </p:txBody>
      </p:sp>
      <p:sp>
        <p:nvSpPr>
          <p:cNvPr id="29" name="圆角箭头">
            <a:extLst>
              <a:ext uri="{FF2B5EF4-FFF2-40B4-BE49-F238E27FC236}">
                <a16:creationId xmlns:a16="http://schemas.microsoft.com/office/drawing/2014/main" id="{0B649D64-4500-8C78-5812-FAF68814C1BB}"/>
              </a:ext>
            </a:extLst>
          </p:cNvPr>
          <p:cNvSpPr/>
          <p:nvPr/>
        </p:nvSpPr>
        <p:spPr>
          <a:xfrm>
            <a:off x="958965" y="6028693"/>
            <a:ext cx="344170" cy="268605"/>
          </a:xfrm>
          <a:custGeom>
            <a:avLst/>
            <a:gdLst>
              <a:gd name="connsiteX0" fmla="*/ 4710315 w 7544313"/>
              <a:gd name="connsiteY0" fmla="*/ 0 h 5784389"/>
              <a:gd name="connsiteX1" fmla="*/ 5164538 w 7544313"/>
              <a:gd name="connsiteY1" fmla="*/ 188144 h 5784389"/>
              <a:gd name="connsiteX2" fmla="*/ 7343753 w 7544313"/>
              <a:gd name="connsiteY2" fmla="*/ 2367358 h 5784389"/>
              <a:gd name="connsiteX3" fmla="*/ 7428050 w 7544313"/>
              <a:gd name="connsiteY3" fmla="*/ 2469120 h 5784389"/>
              <a:gd name="connsiteX4" fmla="*/ 7438311 w 7544313"/>
              <a:gd name="connsiteY4" fmla="*/ 2487626 h 5784389"/>
              <a:gd name="connsiteX5" fmla="*/ 7479289 w 7544313"/>
              <a:gd name="connsiteY5" fmla="*/ 2563973 h 5784389"/>
              <a:gd name="connsiteX6" fmla="*/ 7544313 w 7544313"/>
              <a:gd name="connsiteY6" fmla="*/ 2891210 h 5784389"/>
              <a:gd name="connsiteX7" fmla="*/ 7479289 w 7544313"/>
              <a:gd name="connsiteY7" fmla="*/ 3218447 h 5784389"/>
              <a:gd name="connsiteX8" fmla="*/ 7454433 w 7544313"/>
              <a:gd name="connsiteY8" fmla="*/ 3276193 h 5784389"/>
              <a:gd name="connsiteX9" fmla="*/ 7421357 w 7544313"/>
              <a:gd name="connsiteY9" fmla="*/ 3318247 h 5784389"/>
              <a:gd name="connsiteX10" fmla="*/ 7325947 w 7544313"/>
              <a:gd name="connsiteY10" fmla="*/ 3417030 h 5784389"/>
              <a:gd name="connsiteX11" fmla="*/ 5146732 w 7544313"/>
              <a:gd name="connsiteY11" fmla="*/ 5596244 h 5784389"/>
              <a:gd name="connsiteX12" fmla="*/ 4238287 w 7544313"/>
              <a:gd name="connsiteY12" fmla="*/ 5596244 h 5784389"/>
              <a:gd name="connsiteX13" fmla="*/ 4238287 w 7544313"/>
              <a:gd name="connsiteY13" fmla="*/ 4687801 h 5784389"/>
              <a:gd name="connsiteX14" fmla="*/ 5378425 w 7544313"/>
              <a:gd name="connsiteY14" fmla="*/ 3547663 h 5784389"/>
              <a:gd name="connsiteX15" fmla="*/ 642367 w 7544313"/>
              <a:gd name="connsiteY15" fmla="*/ 3547663 h 5784389"/>
              <a:gd name="connsiteX16" fmla="*/ 0 w 7544313"/>
              <a:gd name="connsiteY16" fmla="*/ 2905296 h 5784389"/>
              <a:gd name="connsiteX17" fmla="*/ 642367 w 7544313"/>
              <a:gd name="connsiteY17" fmla="*/ 2262930 h 5784389"/>
              <a:gd name="connsiteX18" fmla="*/ 5422435 w 7544313"/>
              <a:gd name="connsiteY18" fmla="*/ 2262930 h 5784389"/>
              <a:gd name="connsiteX19" fmla="*/ 4256093 w 7544313"/>
              <a:gd name="connsiteY19" fmla="*/ 1096587 h 5784389"/>
              <a:gd name="connsiteX20" fmla="*/ 4256093 w 7544313"/>
              <a:gd name="connsiteY20" fmla="*/ 188144 h 5784389"/>
              <a:gd name="connsiteX21" fmla="*/ 4710315 w 7544313"/>
              <a:gd name="connsiteY21" fmla="*/ 0 h 57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44313" h="5784389">
                <a:moveTo>
                  <a:pt x="4710315" y="0"/>
                </a:moveTo>
                <a:cubicBezTo>
                  <a:pt x="4874713" y="0"/>
                  <a:pt x="5039107" y="62713"/>
                  <a:pt x="5164538" y="188144"/>
                </a:cubicBezTo>
                <a:lnTo>
                  <a:pt x="7343753" y="2367358"/>
                </a:lnTo>
                <a:cubicBezTo>
                  <a:pt x="7375110" y="2398716"/>
                  <a:pt x="7403341" y="2432905"/>
                  <a:pt x="7428050" y="2469120"/>
                </a:cubicBezTo>
                <a:lnTo>
                  <a:pt x="7438311" y="2487626"/>
                </a:lnTo>
                <a:lnTo>
                  <a:pt x="7479289" y="2563973"/>
                </a:lnTo>
                <a:cubicBezTo>
                  <a:pt x="7520342" y="2657385"/>
                  <a:pt x="7544313" y="2769994"/>
                  <a:pt x="7544313" y="2891210"/>
                </a:cubicBezTo>
                <a:cubicBezTo>
                  <a:pt x="7544313" y="3012426"/>
                  <a:pt x="7520342" y="3125035"/>
                  <a:pt x="7479289" y="3218447"/>
                </a:cubicBezTo>
                <a:lnTo>
                  <a:pt x="7454433" y="3276193"/>
                </a:lnTo>
                <a:lnTo>
                  <a:pt x="7421357" y="3318247"/>
                </a:lnTo>
                <a:cubicBezTo>
                  <a:pt x="7391886" y="3351882"/>
                  <a:pt x="7357304" y="3385674"/>
                  <a:pt x="7325947" y="3417030"/>
                </a:cubicBezTo>
                <a:lnTo>
                  <a:pt x="5146732" y="5596244"/>
                </a:lnTo>
                <a:cubicBezTo>
                  <a:pt x="4895873" y="5847104"/>
                  <a:pt x="4489147" y="5847104"/>
                  <a:pt x="4238287" y="5596244"/>
                </a:cubicBezTo>
                <a:cubicBezTo>
                  <a:pt x="3987430" y="5345384"/>
                  <a:pt x="3987430" y="4938661"/>
                  <a:pt x="4238287" y="4687801"/>
                </a:cubicBezTo>
                <a:lnTo>
                  <a:pt x="5378425" y="3547663"/>
                </a:lnTo>
                <a:lnTo>
                  <a:pt x="642367" y="3547663"/>
                </a:lnTo>
                <a:cubicBezTo>
                  <a:pt x="287598" y="3547663"/>
                  <a:pt x="0" y="3260065"/>
                  <a:pt x="0" y="2905296"/>
                </a:cubicBezTo>
                <a:cubicBezTo>
                  <a:pt x="0" y="2550527"/>
                  <a:pt x="287598" y="2262930"/>
                  <a:pt x="642367" y="2262930"/>
                </a:cubicBezTo>
                <a:lnTo>
                  <a:pt x="5422435" y="2262930"/>
                </a:lnTo>
                <a:lnTo>
                  <a:pt x="4256093" y="1096587"/>
                </a:lnTo>
                <a:cubicBezTo>
                  <a:pt x="4005235" y="845727"/>
                  <a:pt x="4005235" y="439004"/>
                  <a:pt x="4256093" y="188144"/>
                </a:cubicBezTo>
                <a:cubicBezTo>
                  <a:pt x="4381524" y="62713"/>
                  <a:pt x="4545918" y="0"/>
                  <a:pt x="4710315" y="0"/>
                </a:cubicBezTo>
                <a:close/>
              </a:path>
            </a:pathLst>
          </a:cu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72408128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descr="D:\51PPT模板网\51pptmoban.com\图片.jpg">
            <a:extLst>
              <a:ext uri="{FF2B5EF4-FFF2-40B4-BE49-F238E27FC236}">
                <a16:creationId xmlns:a16="http://schemas.microsoft.com/office/drawing/2014/main" id="{EA21A022-1D97-87A2-9DAC-A18D4457CF54}"/>
              </a:ext>
            </a:extLst>
          </p:cNvPr>
          <p:cNvPicPr>
            <a:picLocks noChangeAspect="1"/>
          </p:cNvPicPr>
          <p:nvPr/>
        </p:nvPicPr>
        <p:blipFill>
          <a:blip r:embed="rId3" cstate="email">
            <a:extLst>
              <a:ext uri="{BEBA8EAE-BF5A-486C-A8C5-ECC9F3942E4B}">
                <a14:imgProps xmlns:a14="http://schemas.microsoft.com/office/drawing/2010/main">
                  <a14:imgLayer r:embed="rId4">
                    <a14:imgEffect>
                      <a14:backgroundRemoval t="8438" b="92448" l="3802" r="98177">
                        <a14:foregroundMark x1="36250" y1="8958" x2="64479" y2="8125"/>
                        <a14:foregroundMark x1="64479" y1="8125" x2="73021" y2="13333"/>
                        <a14:foregroundMark x1="73021" y1="13333" x2="39635" y2="15052"/>
                        <a14:foregroundMark x1="39635" y1="15052" x2="35990" y2="8438"/>
                        <a14:foregroundMark x1="30208" y1="41250" x2="20625" y2="44740"/>
                        <a14:foregroundMark x1="20625" y1="44740" x2="24635" y2="55260"/>
                        <a14:foregroundMark x1="24635" y1="55260" x2="20365" y2="56146"/>
                        <a14:foregroundMark x1="10781" y1="75052" x2="4010" y2="84896"/>
                        <a14:foregroundMark x1="4010" y1="84896" x2="16615" y2="82500"/>
                        <a14:foregroundMark x1="16615" y1="82500" x2="9635" y2="74688"/>
                        <a14:foregroundMark x1="9635" y1="74688" x2="9271" y2="74531"/>
                        <a14:foregroundMark x1="12552" y1="74323" x2="3958" y2="79583"/>
                        <a14:foregroundMark x1="3958" y1="79583" x2="9271" y2="75313"/>
                        <a14:foregroundMark x1="23125" y1="85156" x2="38594" y2="93542"/>
                        <a14:foregroundMark x1="38594" y1="93542" x2="48854" y2="93750"/>
                        <a14:foregroundMark x1="48854" y1="93750" x2="87917" y2="91510"/>
                        <a14:foregroundMark x1="87917" y1="91510" x2="76615" y2="83646"/>
                        <a14:foregroundMark x1="76615" y1="83646" x2="22656" y2="85000"/>
                        <a14:foregroundMark x1="22656" y1="85000" x2="22135" y2="85417"/>
                        <a14:foregroundMark x1="83438" y1="91198" x2="98229" y2="86615"/>
                        <a14:foregroundMark x1="98229" y1="86615" x2="82240" y2="86042"/>
                        <a14:foregroundMark x1="82240" y1="86042" x2="84219" y2="91198"/>
                        <a14:foregroundMark x1="6510" y1="83646" x2="20260" y2="92708"/>
                        <a14:foregroundMark x1="20260" y1="92708" x2="31563" y2="92448"/>
                        <a14:foregroundMark x1="31563" y1="92448" x2="19583" y2="82240"/>
                        <a14:foregroundMark x1="19583" y1="82240" x2="6719" y2="82135"/>
                        <a14:foregroundMark x1="4740" y1="83906" x2="10729" y2="92344"/>
                        <a14:foregroundMark x1="10729" y1="92344" x2="9844" y2="82500"/>
                        <a14:foregroundMark x1="9844" y1="82500" x2="3958" y2="83906"/>
                      </a14:backgroundRemoval>
                    </a14:imgEffect>
                  </a14:imgLayer>
                </a14:imgProps>
              </a:ext>
              <a:ext uri="{28A0092B-C50C-407E-A947-70E740481C1C}">
                <a14:useLocalDpi xmlns:a14="http://schemas.microsoft.com/office/drawing/2010/main"/>
              </a:ext>
            </a:extLst>
          </a:blip>
          <a:stretch>
            <a:fillRect/>
          </a:stretch>
        </p:blipFill>
        <p:spPr>
          <a:xfrm>
            <a:off x="8324851" y="2913873"/>
            <a:ext cx="3827855" cy="3827855"/>
          </a:xfrm>
          <a:prstGeom prst="rect">
            <a:avLst/>
          </a:prstGeom>
        </p:spPr>
      </p:pic>
      <p:sp>
        <p:nvSpPr>
          <p:cNvPr id="3929" name="文本框 3928">
            <a:extLst>
              <a:ext uri="{FF2B5EF4-FFF2-40B4-BE49-F238E27FC236}">
                <a16:creationId xmlns:a16="http://schemas.microsoft.com/office/drawing/2014/main" id="{0C8AB590-2055-E7A4-BF92-BB82F3363E11}"/>
              </a:ext>
            </a:extLst>
          </p:cNvPr>
          <p:cNvSpPr txBox="1"/>
          <p:nvPr/>
        </p:nvSpPr>
        <p:spPr>
          <a:xfrm>
            <a:off x="5227009" y="141568"/>
            <a:ext cx="1737976" cy="523220"/>
          </a:xfrm>
          <a:prstGeom prst="rect">
            <a:avLst/>
          </a:prstGeom>
          <a:noFill/>
        </p:spPr>
        <p:txBody>
          <a:bodyPr wrap="none" rtlCol="0">
            <a:spAutoFit/>
          </a:bodyPr>
          <a:lstStyle/>
          <a:p>
            <a:pPr algn="ctr" eaLnBrk="1" hangingPunct="1"/>
            <a:r>
              <a:rPr lang="en-US" altLang="zh-CN" sz="2800" b="1" dirty="0">
                <a:solidFill>
                  <a:schemeClr val="bg1"/>
                </a:solidFill>
                <a:latin typeface="等线" panose="02010600030101010101" pitchFamily="2" charset="-122"/>
                <a:ea typeface="等线" panose="02010600030101010101" pitchFamily="2" charset="-122"/>
                <a:cs typeface="+mn-ea"/>
                <a:sym typeface="+mn-lt"/>
              </a:rPr>
              <a:t>FCM </a:t>
            </a:r>
            <a:r>
              <a:rPr lang="zh-CN" altLang="en-US" sz="2800" b="1" dirty="0">
                <a:solidFill>
                  <a:schemeClr val="bg1"/>
                </a:solidFill>
                <a:latin typeface="等线" panose="02010600030101010101" pitchFamily="2" charset="-122"/>
                <a:ea typeface="等线" panose="02010600030101010101" pitchFamily="2" charset="-122"/>
                <a:cs typeface="+mn-ea"/>
                <a:sym typeface="+mn-lt"/>
              </a:rPr>
              <a:t>聚类</a:t>
            </a:r>
          </a:p>
        </p:txBody>
      </p:sp>
      <p:grpSp>
        <p:nvGrpSpPr>
          <p:cNvPr id="3947" name="组合 3946">
            <a:extLst>
              <a:ext uri="{FF2B5EF4-FFF2-40B4-BE49-F238E27FC236}">
                <a16:creationId xmlns:a16="http://schemas.microsoft.com/office/drawing/2014/main" id="{BEE2BC52-AC25-F00D-620B-65272C2A3D2C}"/>
              </a:ext>
            </a:extLst>
          </p:cNvPr>
          <p:cNvGrpSpPr/>
          <p:nvPr/>
        </p:nvGrpSpPr>
        <p:grpSpPr>
          <a:xfrm>
            <a:off x="3867149" y="183944"/>
            <a:ext cx="4457702" cy="414472"/>
            <a:chOff x="2495404" y="2589213"/>
            <a:chExt cx="7179426" cy="667535"/>
          </a:xfrm>
        </p:grpSpPr>
        <p:sp>
          <p:nvSpPr>
            <p:cNvPr id="3945" name="左大括号 3944">
              <a:extLst>
                <a:ext uri="{FF2B5EF4-FFF2-40B4-BE49-F238E27FC236}">
                  <a16:creationId xmlns:a16="http://schemas.microsoft.com/office/drawing/2014/main" id="{D78781F7-B47B-BCC2-1943-ABE6A785AA5E}"/>
                </a:ext>
              </a:extLst>
            </p:cNvPr>
            <p:cNvSpPr/>
            <p:nvPr/>
          </p:nvSpPr>
          <p:spPr>
            <a:xfrm>
              <a:off x="2495404" y="2589214"/>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3946" name="左大括号 3945">
              <a:extLst>
                <a:ext uri="{FF2B5EF4-FFF2-40B4-BE49-F238E27FC236}">
                  <a16:creationId xmlns:a16="http://schemas.microsoft.com/office/drawing/2014/main" id="{1DC0BF02-2552-A04D-243B-A173A7E10E05}"/>
                </a:ext>
              </a:extLst>
            </p:cNvPr>
            <p:cNvSpPr/>
            <p:nvPr/>
          </p:nvSpPr>
          <p:spPr>
            <a:xfrm rot="10800000">
              <a:off x="9519381" y="2589213"/>
              <a:ext cx="155449" cy="667533"/>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grpSp>
        <p:nvGrpSpPr>
          <p:cNvPr id="2" name="组合 1">
            <a:extLst>
              <a:ext uri="{FF2B5EF4-FFF2-40B4-BE49-F238E27FC236}">
                <a16:creationId xmlns:a16="http://schemas.microsoft.com/office/drawing/2014/main" id="{A2BFF227-90CC-2DCE-3E9E-1A358D781034}"/>
              </a:ext>
            </a:extLst>
          </p:cNvPr>
          <p:cNvGrpSpPr/>
          <p:nvPr/>
        </p:nvGrpSpPr>
        <p:grpSpPr>
          <a:xfrm>
            <a:off x="292702" y="1072724"/>
            <a:ext cx="7148894" cy="3449257"/>
            <a:chOff x="4095369" y="1902600"/>
            <a:chExt cx="7148894" cy="3449257"/>
          </a:xfrm>
        </p:grpSpPr>
        <p:sp>
          <p:nvSpPr>
            <p:cNvPr id="15365" name="矩形 5"/>
            <p:cNvSpPr>
              <a:spLocks noChangeArrowheads="1"/>
            </p:cNvSpPr>
            <p:nvPr/>
          </p:nvSpPr>
          <p:spPr bwMode="auto">
            <a:xfrm>
              <a:off x="4527000" y="1902600"/>
              <a:ext cx="6717263" cy="431631"/>
            </a:xfrm>
            <a:prstGeom prst="rect">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等线" panose="02010600030101010101" pitchFamily="2" charset="-122"/>
                <a:ea typeface="等线" panose="02010600030101010101" pitchFamily="2" charset="-122"/>
                <a:sym typeface="+mn-lt"/>
              </a:endParaRPr>
            </a:p>
          </p:txBody>
        </p:sp>
        <p:sp>
          <p:nvSpPr>
            <p:cNvPr id="15369" name="Freeform 6"/>
            <p:cNvSpPr>
              <a:spLocks/>
            </p:cNvSpPr>
            <p:nvPr/>
          </p:nvSpPr>
          <p:spPr bwMode="auto">
            <a:xfrm rot="10800000">
              <a:off x="4095369" y="1920057"/>
              <a:ext cx="339592" cy="388785"/>
            </a:xfrm>
            <a:custGeom>
              <a:avLst/>
              <a:gdLst>
                <a:gd name="T0" fmla="*/ 0 w 443"/>
                <a:gd name="T1" fmla="*/ 194849 h 511"/>
                <a:gd name="T2" fmla="*/ 169479 w 443"/>
                <a:gd name="T3" fmla="*/ 97425 h 511"/>
                <a:gd name="T4" fmla="*/ 339725 w 443"/>
                <a:gd name="T5" fmla="*/ 0 h 511"/>
                <a:gd name="T6" fmla="*/ 339725 w 443"/>
                <a:gd name="T7" fmla="*/ 194849 h 511"/>
                <a:gd name="T8" fmla="*/ 339725 w 443"/>
                <a:gd name="T9" fmla="*/ 388937 h 511"/>
                <a:gd name="T10" fmla="*/ 169479 w 443"/>
                <a:gd name="T11" fmla="*/ 292274 h 511"/>
                <a:gd name="T12" fmla="*/ 0 w 443"/>
                <a:gd name="T13" fmla="*/ 194849 h 5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3" h="511">
                  <a:moveTo>
                    <a:pt x="0" y="256"/>
                  </a:moveTo>
                  <a:lnTo>
                    <a:pt x="221" y="128"/>
                  </a:lnTo>
                  <a:lnTo>
                    <a:pt x="443" y="0"/>
                  </a:lnTo>
                  <a:lnTo>
                    <a:pt x="443" y="256"/>
                  </a:lnTo>
                  <a:lnTo>
                    <a:pt x="443" y="511"/>
                  </a:lnTo>
                  <a:lnTo>
                    <a:pt x="221" y="384"/>
                  </a:lnTo>
                  <a:lnTo>
                    <a:pt x="0" y="256"/>
                  </a:lnTo>
                  <a:close/>
                </a:path>
              </a:pathLst>
            </a:cu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等线" panose="02010600030101010101" pitchFamily="2" charset="-122"/>
                <a:ea typeface="等线" panose="02010600030101010101" pitchFamily="2" charset="-122"/>
                <a:sym typeface="+mn-lt"/>
              </a:endParaRPr>
            </a:p>
          </p:txBody>
        </p:sp>
        <p:grpSp>
          <p:nvGrpSpPr>
            <p:cNvPr id="29" name="组合 28">
              <a:extLst>
                <a:ext uri="{FF2B5EF4-FFF2-40B4-BE49-F238E27FC236}">
                  <a16:creationId xmlns:a16="http://schemas.microsoft.com/office/drawing/2014/main" id="{05A2B670-CE8C-55AF-29F5-6363E7A945C2}"/>
                </a:ext>
              </a:extLst>
            </p:cNvPr>
            <p:cNvGrpSpPr/>
            <p:nvPr/>
          </p:nvGrpSpPr>
          <p:grpSpPr>
            <a:xfrm>
              <a:off x="4885657" y="1945457"/>
              <a:ext cx="6358606" cy="3406400"/>
              <a:chOff x="283598" y="1848478"/>
              <a:chExt cx="6358606" cy="3406400"/>
            </a:xfrm>
          </p:grpSpPr>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9D24A98E-C1A9-2A31-D34A-1F9EF0DAAEDA}"/>
                      </a:ext>
                    </a:extLst>
                  </p:cNvPr>
                  <p:cNvSpPr txBox="1"/>
                  <p:nvPr/>
                </p:nvSpPr>
                <p:spPr>
                  <a:xfrm>
                    <a:off x="283598" y="2335746"/>
                    <a:ext cx="6358606" cy="2919132"/>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综上所述，我们得到了</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FCM</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的更新公式：</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1600" b="0" i="1" smtClean="0">
                                  <a:solidFill>
                                    <a:srgbClr val="404040"/>
                                  </a:solidFill>
                                  <a:latin typeface="Cambria Math" panose="02040503050406030204" pitchFamily="18" charset="0"/>
                                  <a:ea typeface="+mn-ea"/>
                                </a:rPr>
                              </m:ctrlPr>
                            </m:sSubPr>
                            <m:e>
                              <m:r>
                                <a:rPr lang="en-US" altLang="zh-CN" sz="1600" b="0" i="1" smtClean="0">
                                  <a:solidFill>
                                    <a:srgbClr val="404040"/>
                                  </a:solidFill>
                                  <a:latin typeface="Cambria Math" panose="02040503050406030204" pitchFamily="18" charset="0"/>
                                  <a:ea typeface="+mn-ea"/>
                                </a:rPr>
                                <m:t>𝑣</m:t>
                              </m:r>
                            </m:e>
                            <m:sub>
                              <m:r>
                                <a:rPr lang="en-US" altLang="zh-CN" sz="1600" b="0" i="1" smtClean="0">
                                  <a:solidFill>
                                    <a:srgbClr val="404040"/>
                                  </a:solidFill>
                                  <a:latin typeface="Cambria Math" panose="02040503050406030204" pitchFamily="18" charset="0"/>
                                  <a:ea typeface="+mn-ea"/>
                                </a:rPr>
                                <m:t>𝑖</m:t>
                              </m:r>
                            </m:sub>
                          </m:sSub>
                          <m:r>
                            <a:rPr lang="en-US" altLang="zh-CN" sz="1600" b="0" i="1" smtClean="0">
                              <a:solidFill>
                                <a:srgbClr val="404040"/>
                              </a:solidFill>
                              <a:latin typeface="Cambria Math" panose="02040503050406030204" pitchFamily="18" charset="0"/>
                              <a:ea typeface="+mn-ea"/>
                            </a:rPr>
                            <m:t>=</m:t>
                          </m:r>
                          <m:f>
                            <m:fPr>
                              <m:ctrlPr>
                                <a:rPr lang="en-US" altLang="zh-CN" sz="1600" b="0" i="1" smtClean="0">
                                  <a:solidFill>
                                    <a:srgbClr val="404040"/>
                                  </a:solidFill>
                                  <a:latin typeface="Cambria Math" panose="02040503050406030204" pitchFamily="18" charset="0"/>
                                  <a:ea typeface="+mn-ea"/>
                                </a:rPr>
                              </m:ctrlPr>
                            </m:fPr>
                            <m:num>
                              <m:nary>
                                <m:naryPr>
                                  <m:chr m:val="∑"/>
                                  <m:limLoc m:val="subSup"/>
                                  <m:ctrlPr>
                                    <a:rPr lang="en-US" altLang="zh-CN" sz="1600" i="1">
                                      <a:solidFill>
                                        <a:srgbClr val="404040"/>
                                      </a:solidFill>
                                      <a:latin typeface="Cambria Math" panose="02040503050406030204" pitchFamily="18" charset="0"/>
                                      <a:ea typeface="+mn-ea"/>
                                    </a:rPr>
                                  </m:ctrlPr>
                                </m:naryPr>
                                <m:sub>
                                  <m:r>
                                    <m:rPr>
                                      <m:brk m:alnAt="25"/>
                                    </m:rPr>
                                    <a:rPr lang="en-US" altLang="zh-CN" sz="1600" i="1">
                                      <a:solidFill>
                                        <a:srgbClr val="404040"/>
                                      </a:solidFill>
                                      <a:latin typeface="Cambria Math" panose="02040503050406030204" pitchFamily="18" charset="0"/>
                                      <a:ea typeface="+mn-ea"/>
                                    </a:rPr>
                                    <m:t>𝑗</m:t>
                                  </m:r>
                                  <m:r>
                                    <a:rPr lang="en-US" altLang="zh-CN" sz="1600" i="1">
                                      <a:solidFill>
                                        <a:srgbClr val="404040"/>
                                      </a:solidFill>
                                      <a:latin typeface="Cambria Math" panose="02040503050406030204" pitchFamily="18" charset="0"/>
                                      <a:ea typeface="+mn-ea"/>
                                    </a:rPr>
                                    <m:t>=1</m:t>
                                  </m:r>
                                </m:sub>
                                <m:sup>
                                  <m:r>
                                    <a:rPr lang="en-US" altLang="zh-CN" sz="1600" i="1">
                                      <a:solidFill>
                                        <a:srgbClr val="404040"/>
                                      </a:solidFill>
                                      <a:latin typeface="Cambria Math" panose="02040503050406030204" pitchFamily="18" charset="0"/>
                                      <a:ea typeface="+mn-ea"/>
                                    </a:rPr>
                                    <m:t>𝑛</m:t>
                                  </m:r>
                                </m:sup>
                                <m:e>
                                  <m:sSubSup>
                                    <m:sSubSupPr>
                                      <m:ctrlPr>
                                        <a:rPr lang="en-US" altLang="zh-CN" sz="1600" i="1">
                                          <a:solidFill>
                                            <a:srgbClr val="404040"/>
                                          </a:solidFill>
                                          <a:latin typeface="Cambria Math" panose="02040503050406030204" pitchFamily="18" charset="0"/>
                                          <a:ea typeface="+mn-ea"/>
                                        </a:rPr>
                                      </m:ctrlPr>
                                    </m:sSubSupPr>
                                    <m:e>
                                      <m:r>
                                        <a:rPr lang="en-US" altLang="zh-CN" sz="1600" b="0" i="1" smtClean="0">
                                          <a:solidFill>
                                            <a:srgbClr val="404040"/>
                                          </a:solidFill>
                                          <a:latin typeface="Cambria Math" panose="02040503050406030204" pitchFamily="18" charset="0"/>
                                          <a:ea typeface="+mn-ea"/>
                                        </a:rPr>
                                        <m:t>𝑢</m:t>
                                      </m:r>
                                    </m:e>
                                    <m:sub>
                                      <m:r>
                                        <a:rPr lang="en-US" altLang="zh-CN" sz="1600" i="1">
                                          <a:solidFill>
                                            <a:srgbClr val="404040"/>
                                          </a:solidFill>
                                          <a:latin typeface="Cambria Math" panose="02040503050406030204" pitchFamily="18" charset="0"/>
                                          <a:ea typeface="+mn-ea"/>
                                        </a:rPr>
                                        <m:t>𝑖𝑗</m:t>
                                      </m:r>
                                    </m:sub>
                                    <m:sup>
                                      <m:r>
                                        <a:rPr lang="en-US" altLang="zh-CN" sz="1600" i="1">
                                          <a:solidFill>
                                            <a:srgbClr val="404040"/>
                                          </a:solidFill>
                                          <a:latin typeface="Cambria Math" panose="02040503050406030204" pitchFamily="18" charset="0"/>
                                          <a:ea typeface="+mn-ea"/>
                                        </a:rPr>
                                        <m:t>𝑚</m:t>
                                      </m:r>
                                    </m:sup>
                                  </m:sSubSup>
                                </m:e>
                              </m:nary>
                              <m:sSub>
                                <m:sSubPr>
                                  <m:ctrlPr>
                                    <a:rPr lang="en-US" altLang="zh-CN" sz="1600" b="0" i="1" smtClean="0">
                                      <a:solidFill>
                                        <a:srgbClr val="404040"/>
                                      </a:solidFill>
                                      <a:latin typeface="Cambria Math" panose="02040503050406030204" pitchFamily="18" charset="0"/>
                                      <a:ea typeface="+mn-ea"/>
                                    </a:rPr>
                                  </m:ctrlPr>
                                </m:sSubPr>
                                <m:e>
                                  <m:r>
                                    <a:rPr lang="en-US" altLang="zh-CN" sz="1600" b="0" i="1" smtClean="0">
                                      <a:solidFill>
                                        <a:srgbClr val="404040"/>
                                      </a:solidFill>
                                      <a:latin typeface="Cambria Math" panose="02040503050406030204" pitchFamily="18" charset="0"/>
                                      <a:ea typeface="+mn-ea"/>
                                    </a:rPr>
                                    <m:t>𝑥</m:t>
                                  </m:r>
                                </m:e>
                                <m:sub>
                                  <m:r>
                                    <a:rPr lang="en-US" altLang="zh-CN" sz="1600" b="0" i="1" smtClean="0">
                                      <a:solidFill>
                                        <a:srgbClr val="404040"/>
                                      </a:solidFill>
                                      <a:latin typeface="Cambria Math" panose="02040503050406030204" pitchFamily="18" charset="0"/>
                                      <a:ea typeface="+mn-ea"/>
                                    </a:rPr>
                                    <m:t>𝑗</m:t>
                                  </m:r>
                                </m:sub>
                              </m:sSub>
                            </m:num>
                            <m:den>
                              <m:nary>
                                <m:naryPr>
                                  <m:chr m:val="∑"/>
                                  <m:limLoc m:val="subSup"/>
                                  <m:ctrlPr>
                                    <a:rPr lang="en-US" altLang="zh-CN" sz="1600" i="1">
                                      <a:solidFill>
                                        <a:srgbClr val="404040"/>
                                      </a:solidFill>
                                      <a:latin typeface="Cambria Math" panose="02040503050406030204" pitchFamily="18" charset="0"/>
                                      <a:ea typeface="+mn-ea"/>
                                    </a:rPr>
                                  </m:ctrlPr>
                                </m:naryPr>
                                <m:sub>
                                  <m:r>
                                    <m:rPr>
                                      <m:brk m:alnAt="25"/>
                                    </m:rPr>
                                    <a:rPr lang="en-US" altLang="zh-CN" sz="1600" i="1">
                                      <a:solidFill>
                                        <a:srgbClr val="404040"/>
                                      </a:solidFill>
                                      <a:latin typeface="Cambria Math" panose="02040503050406030204" pitchFamily="18" charset="0"/>
                                      <a:ea typeface="+mn-ea"/>
                                    </a:rPr>
                                    <m:t>𝑗</m:t>
                                  </m:r>
                                  <m:r>
                                    <a:rPr lang="en-US" altLang="zh-CN" sz="1600" i="1">
                                      <a:solidFill>
                                        <a:srgbClr val="404040"/>
                                      </a:solidFill>
                                      <a:latin typeface="Cambria Math" panose="02040503050406030204" pitchFamily="18" charset="0"/>
                                      <a:ea typeface="+mn-ea"/>
                                    </a:rPr>
                                    <m:t>=1</m:t>
                                  </m:r>
                                </m:sub>
                                <m:sup>
                                  <m:r>
                                    <a:rPr lang="en-US" altLang="zh-CN" sz="1600" i="1">
                                      <a:solidFill>
                                        <a:srgbClr val="404040"/>
                                      </a:solidFill>
                                      <a:latin typeface="Cambria Math" panose="02040503050406030204" pitchFamily="18" charset="0"/>
                                      <a:ea typeface="+mn-ea"/>
                                    </a:rPr>
                                    <m:t>𝑛</m:t>
                                  </m:r>
                                </m:sup>
                                <m:e>
                                  <m:sSubSup>
                                    <m:sSubSupPr>
                                      <m:ctrlPr>
                                        <a:rPr lang="en-US" altLang="zh-CN" sz="1600" i="1">
                                          <a:solidFill>
                                            <a:srgbClr val="404040"/>
                                          </a:solidFill>
                                          <a:latin typeface="Cambria Math" panose="02040503050406030204" pitchFamily="18" charset="0"/>
                                          <a:ea typeface="+mn-ea"/>
                                        </a:rPr>
                                      </m:ctrlPr>
                                    </m:sSubSupPr>
                                    <m:e>
                                      <m:r>
                                        <a:rPr lang="en-US" altLang="zh-CN" sz="1600" b="0" i="1" smtClean="0">
                                          <a:solidFill>
                                            <a:srgbClr val="404040"/>
                                          </a:solidFill>
                                          <a:latin typeface="Cambria Math" panose="02040503050406030204" pitchFamily="18" charset="0"/>
                                          <a:ea typeface="+mn-ea"/>
                                        </a:rPr>
                                        <m:t>𝑢</m:t>
                                      </m:r>
                                    </m:e>
                                    <m:sub>
                                      <m:r>
                                        <a:rPr lang="en-US" altLang="zh-CN" sz="1600" i="1">
                                          <a:solidFill>
                                            <a:srgbClr val="404040"/>
                                          </a:solidFill>
                                          <a:latin typeface="Cambria Math" panose="02040503050406030204" pitchFamily="18" charset="0"/>
                                          <a:ea typeface="+mn-ea"/>
                                        </a:rPr>
                                        <m:t>𝑖𝑗</m:t>
                                      </m:r>
                                    </m:sub>
                                    <m:sup>
                                      <m:r>
                                        <a:rPr lang="en-US" altLang="zh-CN" sz="1600" i="1">
                                          <a:solidFill>
                                            <a:srgbClr val="404040"/>
                                          </a:solidFill>
                                          <a:latin typeface="Cambria Math" panose="02040503050406030204" pitchFamily="18" charset="0"/>
                                          <a:ea typeface="+mn-ea"/>
                                        </a:rPr>
                                        <m:t>𝑚</m:t>
                                      </m:r>
                                    </m:sup>
                                  </m:sSubSup>
                                </m:e>
                              </m:nary>
                            </m:den>
                          </m:f>
                        </m:oMath>
                      </m:oMathPara>
                    </a14:m>
                    <a:endParaRPr lang="en-US" altLang="zh-CN" sz="1600" i="1" dirty="0">
                      <a:solidFill>
                        <a:srgbClr val="404040"/>
                      </a:solidFill>
                      <a:latin typeface="等线" panose="02010600030101010101" pitchFamily="2" charset="-122"/>
                      <a:ea typeface="等线" panose="02010600030101010101"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1600" i="1" smtClean="0">
                                  <a:solidFill>
                                    <a:srgbClr val="404040"/>
                                  </a:solidFill>
                                  <a:latin typeface="Cambria Math" panose="02040503050406030204" pitchFamily="18" charset="0"/>
                                  <a:ea typeface="+mn-ea"/>
                                </a:rPr>
                              </m:ctrlPr>
                            </m:sSubPr>
                            <m:e>
                              <m:r>
                                <a:rPr lang="en-US" altLang="zh-CN" sz="1600" i="1">
                                  <a:solidFill>
                                    <a:srgbClr val="404040"/>
                                  </a:solidFill>
                                  <a:latin typeface="Cambria Math" panose="02040503050406030204" pitchFamily="18" charset="0"/>
                                  <a:ea typeface="+mn-ea"/>
                                </a:rPr>
                                <m:t>𝑢</m:t>
                              </m:r>
                            </m:e>
                            <m:sub>
                              <m:r>
                                <a:rPr lang="en-US" altLang="zh-CN" sz="1600" i="1">
                                  <a:solidFill>
                                    <a:srgbClr val="404040"/>
                                  </a:solidFill>
                                  <a:latin typeface="Cambria Math" panose="02040503050406030204" pitchFamily="18" charset="0"/>
                                  <a:ea typeface="+mn-ea"/>
                                </a:rPr>
                                <m:t>𝑖𝑗</m:t>
                              </m:r>
                            </m:sub>
                          </m:sSub>
                          <m:r>
                            <a:rPr lang="en-US" altLang="zh-CN" sz="1600" b="0" i="1" smtClean="0">
                              <a:solidFill>
                                <a:srgbClr val="404040"/>
                              </a:solidFill>
                              <a:latin typeface="Cambria Math" panose="02040503050406030204" pitchFamily="18" charset="0"/>
                              <a:ea typeface="+mn-ea"/>
                            </a:rPr>
                            <m:t>=</m:t>
                          </m:r>
                          <m:sSup>
                            <m:sSupPr>
                              <m:ctrlPr>
                                <a:rPr lang="en-US" altLang="zh-CN" sz="1600" b="0" i="1" smtClean="0">
                                  <a:solidFill>
                                    <a:srgbClr val="404040"/>
                                  </a:solidFill>
                                  <a:latin typeface="Cambria Math" panose="02040503050406030204" pitchFamily="18" charset="0"/>
                                  <a:ea typeface="+mn-ea"/>
                                </a:rPr>
                              </m:ctrlPr>
                            </m:sSupPr>
                            <m:e>
                              <m:d>
                                <m:dPr>
                                  <m:begChr m:val="["/>
                                  <m:endChr m:val="]"/>
                                  <m:ctrlPr>
                                    <a:rPr lang="en-US" altLang="zh-CN" sz="1600" b="0" i="1" smtClean="0">
                                      <a:solidFill>
                                        <a:srgbClr val="404040"/>
                                      </a:solidFill>
                                      <a:latin typeface="Cambria Math" panose="02040503050406030204" pitchFamily="18" charset="0"/>
                                      <a:ea typeface="+mn-ea"/>
                                    </a:rPr>
                                  </m:ctrlPr>
                                </m:dPr>
                                <m:e>
                                  <m:nary>
                                    <m:naryPr>
                                      <m:chr m:val="∑"/>
                                      <m:limLoc m:val="subSup"/>
                                      <m:ctrlPr>
                                        <a:rPr lang="en-US" altLang="zh-CN" sz="1600" i="1">
                                          <a:solidFill>
                                            <a:srgbClr val="404040"/>
                                          </a:solidFill>
                                          <a:latin typeface="Cambria Math" panose="02040503050406030204" pitchFamily="18" charset="0"/>
                                          <a:ea typeface="+mn-ea"/>
                                        </a:rPr>
                                      </m:ctrlPr>
                                    </m:naryPr>
                                    <m:sub>
                                      <m:r>
                                        <m:rPr>
                                          <m:brk m:alnAt="1"/>
                                        </m:rPr>
                                        <a:rPr lang="en-US" altLang="zh-CN" sz="1600" i="1">
                                          <a:solidFill>
                                            <a:srgbClr val="404040"/>
                                          </a:solidFill>
                                          <a:latin typeface="Cambria Math" panose="02040503050406030204" pitchFamily="18" charset="0"/>
                                          <a:ea typeface="+mn-ea"/>
                                        </a:rPr>
                                        <m:t>𝑘</m:t>
                                      </m:r>
                                      <m:r>
                                        <a:rPr lang="en-US" altLang="zh-CN" sz="1600" i="1">
                                          <a:solidFill>
                                            <a:srgbClr val="404040"/>
                                          </a:solidFill>
                                          <a:latin typeface="Cambria Math" panose="02040503050406030204" pitchFamily="18" charset="0"/>
                                          <a:ea typeface="+mn-ea"/>
                                        </a:rPr>
                                        <m:t>=1</m:t>
                                      </m:r>
                                    </m:sub>
                                    <m:sup>
                                      <m:r>
                                        <a:rPr lang="en-US" altLang="zh-CN" sz="1600" i="1">
                                          <a:solidFill>
                                            <a:srgbClr val="404040"/>
                                          </a:solidFill>
                                          <a:latin typeface="Cambria Math" panose="02040503050406030204" pitchFamily="18" charset="0"/>
                                          <a:ea typeface="+mn-ea"/>
                                        </a:rPr>
                                        <m:t>𝑐</m:t>
                                      </m:r>
                                    </m:sup>
                                    <m:e>
                                      <m:sSup>
                                        <m:sSupPr>
                                          <m:ctrlPr>
                                            <a:rPr lang="en-US" altLang="zh-CN" sz="1600" i="1">
                                              <a:solidFill>
                                                <a:srgbClr val="404040"/>
                                              </a:solidFill>
                                              <a:latin typeface="Cambria Math" panose="02040503050406030204" pitchFamily="18" charset="0"/>
                                              <a:ea typeface="+mn-ea"/>
                                            </a:rPr>
                                          </m:ctrlPr>
                                        </m:sSupPr>
                                        <m:e>
                                          <m:d>
                                            <m:dPr>
                                              <m:ctrlPr>
                                                <a:rPr lang="en-US" altLang="zh-CN" sz="1600" i="1">
                                                  <a:solidFill>
                                                    <a:srgbClr val="404040"/>
                                                  </a:solidFill>
                                                  <a:latin typeface="Cambria Math" panose="02040503050406030204" pitchFamily="18" charset="0"/>
                                                  <a:ea typeface="+mn-ea"/>
                                                </a:rPr>
                                              </m:ctrlPr>
                                            </m:dPr>
                                            <m:e>
                                              <m:f>
                                                <m:fPr>
                                                  <m:ctrlPr>
                                                    <a:rPr lang="en-US" altLang="zh-CN" sz="1600" i="1">
                                                      <a:solidFill>
                                                        <a:srgbClr val="404040"/>
                                                      </a:solidFill>
                                                      <a:latin typeface="Cambria Math" panose="02040503050406030204" pitchFamily="18" charset="0"/>
                                                      <a:ea typeface="+mn-ea"/>
                                                    </a:rPr>
                                                  </m:ctrlPr>
                                                </m:fPr>
                                                <m:num>
                                                  <m:sSub>
                                                    <m:sSubPr>
                                                      <m:ctrlPr>
                                                        <a:rPr lang="en-US" altLang="zh-CN" sz="1600" b="0" i="1" smtClean="0">
                                                          <a:solidFill>
                                                            <a:srgbClr val="404040"/>
                                                          </a:solidFill>
                                                          <a:latin typeface="Cambria Math" panose="02040503050406030204" pitchFamily="18" charset="0"/>
                                                          <a:ea typeface="+mn-ea"/>
                                                        </a:rPr>
                                                      </m:ctrlPr>
                                                    </m:sSubPr>
                                                    <m:e>
                                                      <m:r>
                                                        <a:rPr lang="en-US" altLang="zh-CN" sz="1600" b="0" i="1" smtClean="0">
                                                          <a:solidFill>
                                                            <a:srgbClr val="404040"/>
                                                          </a:solidFill>
                                                          <a:latin typeface="Cambria Math" panose="02040503050406030204" pitchFamily="18" charset="0"/>
                                                          <a:ea typeface="+mn-ea"/>
                                                        </a:rPr>
                                                        <m:t>𝐷</m:t>
                                                      </m:r>
                                                    </m:e>
                                                    <m:sub>
                                                      <m:r>
                                                        <a:rPr lang="en-US" altLang="zh-CN" sz="1600" b="0" i="1" smtClean="0">
                                                          <a:solidFill>
                                                            <a:srgbClr val="404040"/>
                                                          </a:solidFill>
                                                          <a:latin typeface="Cambria Math" panose="02040503050406030204" pitchFamily="18" charset="0"/>
                                                          <a:ea typeface="+mn-ea"/>
                                                        </a:rPr>
                                                        <m:t>𝑖𝑗</m:t>
                                                      </m:r>
                                                    </m:sub>
                                                  </m:sSub>
                                                </m:num>
                                                <m:den>
                                                  <m:sSub>
                                                    <m:sSubPr>
                                                      <m:ctrlPr>
                                                        <a:rPr lang="en-US" altLang="zh-CN" sz="1600" b="0" i="1" smtClean="0">
                                                          <a:solidFill>
                                                            <a:srgbClr val="404040"/>
                                                          </a:solidFill>
                                                          <a:latin typeface="Cambria Math" panose="02040503050406030204" pitchFamily="18" charset="0"/>
                                                          <a:ea typeface="+mn-ea"/>
                                                        </a:rPr>
                                                      </m:ctrlPr>
                                                    </m:sSubPr>
                                                    <m:e>
                                                      <m:r>
                                                        <a:rPr lang="en-US" altLang="zh-CN" sz="1600" b="0" i="1" smtClean="0">
                                                          <a:solidFill>
                                                            <a:srgbClr val="404040"/>
                                                          </a:solidFill>
                                                          <a:latin typeface="Cambria Math" panose="02040503050406030204" pitchFamily="18" charset="0"/>
                                                          <a:ea typeface="+mn-ea"/>
                                                        </a:rPr>
                                                        <m:t>𝐷</m:t>
                                                      </m:r>
                                                    </m:e>
                                                    <m:sub>
                                                      <m:r>
                                                        <a:rPr lang="en-US" altLang="zh-CN" sz="1600" b="0" i="1" smtClean="0">
                                                          <a:solidFill>
                                                            <a:srgbClr val="404040"/>
                                                          </a:solidFill>
                                                          <a:latin typeface="Cambria Math" panose="02040503050406030204" pitchFamily="18" charset="0"/>
                                                          <a:ea typeface="+mn-ea"/>
                                                        </a:rPr>
                                                        <m:t>𝑘𝑗</m:t>
                                                      </m:r>
                                                    </m:sub>
                                                  </m:sSub>
                                                </m:den>
                                              </m:f>
                                            </m:e>
                                          </m:d>
                                        </m:e>
                                        <m:sup>
                                          <m:f>
                                            <m:fPr>
                                              <m:ctrlPr>
                                                <a:rPr lang="en-US" altLang="zh-CN" sz="1600" i="1">
                                                  <a:solidFill>
                                                    <a:srgbClr val="404040"/>
                                                  </a:solidFill>
                                                  <a:latin typeface="Cambria Math" panose="02040503050406030204" pitchFamily="18" charset="0"/>
                                                  <a:ea typeface="+mn-ea"/>
                                                </a:rPr>
                                              </m:ctrlPr>
                                            </m:fPr>
                                            <m:num>
                                              <m:r>
                                                <a:rPr lang="en-US" altLang="zh-CN" sz="1600" b="0" i="1" smtClean="0">
                                                  <a:solidFill>
                                                    <a:srgbClr val="404040"/>
                                                  </a:solidFill>
                                                  <a:latin typeface="Cambria Math" panose="02040503050406030204" pitchFamily="18" charset="0"/>
                                                  <a:ea typeface="+mn-ea"/>
                                                </a:rPr>
                                                <m:t>2</m:t>
                                              </m:r>
                                            </m:num>
                                            <m:den>
                                              <m:r>
                                                <a:rPr lang="en-US" altLang="zh-CN" sz="1600" i="1">
                                                  <a:solidFill>
                                                    <a:srgbClr val="404040"/>
                                                  </a:solidFill>
                                                  <a:latin typeface="Cambria Math" panose="02040503050406030204" pitchFamily="18" charset="0"/>
                                                  <a:ea typeface="+mn-ea"/>
                                                </a:rPr>
                                                <m:t>𝑚</m:t>
                                              </m:r>
                                              <m:r>
                                                <a:rPr lang="en-US" altLang="zh-CN" sz="1600" i="1">
                                                  <a:solidFill>
                                                    <a:srgbClr val="404040"/>
                                                  </a:solidFill>
                                                  <a:latin typeface="Cambria Math" panose="02040503050406030204" pitchFamily="18" charset="0"/>
                                                  <a:ea typeface="+mn-ea"/>
                                                </a:rPr>
                                                <m:t>−1</m:t>
                                              </m:r>
                                            </m:den>
                                          </m:f>
                                        </m:sup>
                                      </m:sSup>
                                    </m:e>
                                  </m:nary>
                                </m:e>
                              </m:d>
                            </m:e>
                            <m:sup>
                              <m:r>
                                <a:rPr lang="en-US" altLang="zh-CN" sz="1600" b="0" i="1" smtClean="0">
                                  <a:solidFill>
                                    <a:srgbClr val="404040"/>
                                  </a:solidFill>
                                  <a:latin typeface="Cambria Math" panose="02040503050406030204" pitchFamily="18" charset="0"/>
                                  <a:ea typeface="+mn-ea"/>
                                </a:rPr>
                                <m:t>−1</m:t>
                              </m:r>
                            </m:sup>
                          </m:sSup>
                        </m:oMath>
                      </m:oMathPara>
                    </a14:m>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a:p>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p:txBody>
              </p:sp>
            </mc:Choice>
            <mc:Fallback xmlns="">
              <p:sp>
                <p:nvSpPr>
                  <p:cNvPr id="30" name="文本框 29">
                    <a:extLst>
                      <a:ext uri="{FF2B5EF4-FFF2-40B4-BE49-F238E27FC236}">
                        <a16:creationId xmlns:a16="http://schemas.microsoft.com/office/drawing/2014/main" id="{9D24A98E-C1A9-2A31-D34A-1F9EF0DAAEDA}"/>
                      </a:ext>
                    </a:extLst>
                  </p:cNvPr>
                  <p:cNvSpPr txBox="1">
                    <a:spLocks noRot="1" noChangeAspect="1" noMove="1" noResize="1" noEditPoints="1" noAdjustHandles="1" noChangeArrowheads="1" noChangeShapeType="1" noTextEdit="1"/>
                  </p:cNvSpPr>
                  <p:nvPr/>
                </p:nvSpPr>
                <p:spPr>
                  <a:xfrm>
                    <a:off x="283598" y="2335746"/>
                    <a:ext cx="6358606" cy="2919132"/>
                  </a:xfrm>
                  <a:prstGeom prst="rect">
                    <a:avLst/>
                  </a:prstGeom>
                  <a:blipFill>
                    <a:blip r:embed="rId5"/>
                    <a:stretch>
                      <a:fillRect l="-575"/>
                    </a:stretch>
                  </a:blipFill>
                </p:spPr>
                <p:txBody>
                  <a:bodyPr/>
                  <a:lstStyle/>
                  <a:p>
                    <a:r>
                      <a:rPr lang="zh-CN" altLang="en-US">
                        <a:noFill/>
                      </a:rPr>
                      <a:t> </a:t>
                    </a:r>
                  </a:p>
                </p:txBody>
              </p:sp>
            </mc:Fallback>
          </mc:AlternateContent>
          <p:sp>
            <p:nvSpPr>
              <p:cNvPr id="31" name="文本框 30">
                <a:extLst>
                  <a:ext uri="{FF2B5EF4-FFF2-40B4-BE49-F238E27FC236}">
                    <a16:creationId xmlns:a16="http://schemas.microsoft.com/office/drawing/2014/main" id="{D900AEF1-494D-9511-C2A1-52B3065A7A64}"/>
                  </a:ext>
                </a:extLst>
              </p:cNvPr>
              <p:cNvSpPr txBox="1"/>
              <p:nvPr/>
            </p:nvSpPr>
            <p:spPr>
              <a:xfrm>
                <a:off x="283599" y="1848478"/>
                <a:ext cx="2752087" cy="338554"/>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en-US" altLang="zh-CN"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FCM </a:t>
                </a:r>
                <a:r>
                  <a:rPr lang="zh-CN" altLang="en-US"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聚类的更新公式</a:t>
                </a:r>
              </a:p>
            </p:txBody>
          </p:sp>
        </p:grpSp>
      </p:grpSp>
    </p:spTree>
    <p:extLst>
      <p:ext uri="{BB962C8B-B14F-4D97-AF65-F5344CB8AC3E}">
        <p14:creationId xmlns:p14="http://schemas.microsoft.com/office/powerpoint/2010/main" val="405567111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9" name="文本框 3928">
            <a:extLst>
              <a:ext uri="{FF2B5EF4-FFF2-40B4-BE49-F238E27FC236}">
                <a16:creationId xmlns:a16="http://schemas.microsoft.com/office/drawing/2014/main" id="{0C8AB590-2055-E7A4-BF92-BB82F3363E11}"/>
              </a:ext>
            </a:extLst>
          </p:cNvPr>
          <p:cNvSpPr txBox="1"/>
          <p:nvPr/>
        </p:nvSpPr>
        <p:spPr>
          <a:xfrm>
            <a:off x="5227009" y="141568"/>
            <a:ext cx="1737976" cy="523220"/>
          </a:xfrm>
          <a:prstGeom prst="rect">
            <a:avLst/>
          </a:prstGeom>
          <a:noFill/>
        </p:spPr>
        <p:txBody>
          <a:bodyPr wrap="none" rtlCol="0">
            <a:spAutoFit/>
          </a:bodyPr>
          <a:lstStyle/>
          <a:p>
            <a:pPr algn="ctr" eaLnBrk="1" hangingPunct="1"/>
            <a:r>
              <a:rPr lang="en-US" altLang="zh-CN" sz="2800" b="1" dirty="0">
                <a:solidFill>
                  <a:schemeClr val="bg1"/>
                </a:solidFill>
                <a:latin typeface="等线" panose="02010600030101010101" pitchFamily="2" charset="-122"/>
                <a:ea typeface="等线" panose="02010600030101010101" pitchFamily="2" charset="-122"/>
                <a:cs typeface="+mn-ea"/>
                <a:sym typeface="+mn-lt"/>
              </a:rPr>
              <a:t>FCM</a:t>
            </a:r>
            <a:r>
              <a:rPr lang="zh-CN" altLang="en-US" sz="2800" b="1" dirty="0">
                <a:solidFill>
                  <a:schemeClr val="bg1"/>
                </a:solidFill>
                <a:latin typeface="等线" panose="02010600030101010101" pitchFamily="2" charset="-122"/>
                <a:ea typeface="等线" panose="02010600030101010101" pitchFamily="2" charset="-122"/>
                <a:cs typeface="+mn-ea"/>
                <a:sym typeface="+mn-lt"/>
              </a:rPr>
              <a:t> 聚类</a:t>
            </a:r>
          </a:p>
        </p:txBody>
      </p:sp>
      <p:grpSp>
        <p:nvGrpSpPr>
          <p:cNvPr id="3947" name="组合 3946">
            <a:extLst>
              <a:ext uri="{FF2B5EF4-FFF2-40B4-BE49-F238E27FC236}">
                <a16:creationId xmlns:a16="http://schemas.microsoft.com/office/drawing/2014/main" id="{BEE2BC52-AC25-F00D-620B-65272C2A3D2C}"/>
              </a:ext>
            </a:extLst>
          </p:cNvPr>
          <p:cNvGrpSpPr/>
          <p:nvPr/>
        </p:nvGrpSpPr>
        <p:grpSpPr>
          <a:xfrm>
            <a:off x="3867149" y="183944"/>
            <a:ext cx="4457702" cy="414472"/>
            <a:chOff x="2495404" y="2589213"/>
            <a:chExt cx="7179426" cy="667535"/>
          </a:xfrm>
        </p:grpSpPr>
        <p:sp>
          <p:nvSpPr>
            <p:cNvPr id="3945" name="左大括号 3944">
              <a:extLst>
                <a:ext uri="{FF2B5EF4-FFF2-40B4-BE49-F238E27FC236}">
                  <a16:creationId xmlns:a16="http://schemas.microsoft.com/office/drawing/2014/main" id="{D78781F7-B47B-BCC2-1943-ABE6A785AA5E}"/>
                </a:ext>
              </a:extLst>
            </p:cNvPr>
            <p:cNvSpPr/>
            <p:nvPr/>
          </p:nvSpPr>
          <p:spPr>
            <a:xfrm>
              <a:off x="2495404" y="2589214"/>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3946" name="左大括号 3945">
              <a:extLst>
                <a:ext uri="{FF2B5EF4-FFF2-40B4-BE49-F238E27FC236}">
                  <a16:creationId xmlns:a16="http://schemas.microsoft.com/office/drawing/2014/main" id="{1DC0BF02-2552-A04D-243B-A173A7E10E05}"/>
                </a:ext>
              </a:extLst>
            </p:cNvPr>
            <p:cNvSpPr/>
            <p:nvPr/>
          </p:nvSpPr>
          <p:spPr>
            <a:xfrm rot="10800000">
              <a:off x="9519381" y="2589213"/>
              <a:ext cx="155449" cy="667533"/>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sp>
        <p:nvSpPr>
          <p:cNvPr id="8" name="left-quote_56937">
            <a:extLst>
              <a:ext uri="{FF2B5EF4-FFF2-40B4-BE49-F238E27FC236}">
                <a16:creationId xmlns:a16="http://schemas.microsoft.com/office/drawing/2014/main" id="{0D8B7A38-760E-62C7-27D1-656BD55ED33F}"/>
              </a:ext>
            </a:extLst>
          </p:cNvPr>
          <p:cNvSpPr>
            <a:spLocks noChangeAspect="1"/>
          </p:cNvSpPr>
          <p:nvPr/>
        </p:nvSpPr>
        <p:spPr bwMode="auto">
          <a:xfrm>
            <a:off x="5788293" y="3377173"/>
            <a:ext cx="549699" cy="503096"/>
          </a:xfrm>
          <a:custGeom>
            <a:avLst/>
            <a:gdLst>
              <a:gd name="connsiteX0" fmla="*/ 466598 w 607795"/>
              <a:gd name="connsiteY0" fmla="*/ 355923 h 556267"/>
              <a:gd name="connsiteX1" fmla="*/ 461245 w 607795"/>
              <a:gd name="connsiteY1" fmla="*/ 415864 h 556267"/>
              <a:gd name="connsiteX2" fmla="*/ 460576 w 607795"/>
              <a:gd name="connsiteY2" fmla="*/ 441730 h 556267"/>
              <a:gd name="connsiteX3" fmla="*/ 463635 w 607795"/>
              <a:gd name="connsiteY3" fmla="*/ 521238 h 556267"/>
              <a:gd name="connsiteX4" fmla="*/ 463539 w 607795"/>
              <a:gd name="connsiteY4" fmla="*/ 523911 h 556267"/>
              <a:gd name="connsiteX5" fmla="*/ 510667 w 607795"/>
              <a:gd name="connsiteY5" fmla="*/ 523911 h 556267"/>
              <a:gd name="connsiteX6" fmla="*/ 475202 w 607795"/>
              <a:gd name="connsiteY6" fmla="*/ 355923 h 556267"/>
              <a:gd name="connsiteX7" fmla="*/ 266817 w 607795"/>
              <a:gd name="connsiteY7" fmla="*/ 56253 h 556267"/>
              <a:gd name="connsiteX8" fmla="*/ 279230 w 607795"/>
              <a:gd name="connsiteY8" fmla="*/ 56456 h 556267"/>
              <a:gd name="connsiteX9" fmla="*/ 287546 w 607795"/>
              <a:gd name="connsiteY9" fmla="*/ 77739 h 556267"/>
              <a:gd name="connsiteX10" fmla="*/ 169887 w 607795"/>
              <a:gd name="connsiteY10" fmla="*/ 346121 h 556267"/>
              <a:gd name="connsiteX11" fmla="*/ 152395 w 607795"/>
              <a:gd name="connsiteY11" fmla="*/ 359960 h 556267"/>
              <a:gd name="connsiteX12" fmla="*/ 131750 w 607795"/>
              <a:gd name="connsiteY12" fmla="*/ 351370 h 556267"/>
              <a:gd name="connsiteX13" fmla="*/ 98010 w 607795"/>
              <a:gd name="connsiteY13" fmla="*/ 310044 h 556267"/>
              <a:gd name="connsiteX14" fmla="*/ 66373 w 607795"/>
              <a:gd name="connsiteY14" fmla="*/ 370745 h 556267"/>
              <a:gd name="connsiteX15" fmla="*/ 52036 w 607795"/>
              <a:gd name="connsiteY15" fmla="*/ 379430 h 556267"/>
              <a:gd name="connsiteX16" fmla="*/ 44581 w 607795"/>
              <a:gd name="connsiteY16" fmla="*/ 377617 h 556267"/>
              <a:gd name="connsiteX17" fmla="*/ 37699 w 607795"/>
              <a:gd name="connsiteY17" fmla="*/ 355856 h 556267"/>
              <a:gd name="connsiteX18" fmla="*/ 75836 w 607795"/>
              <a:gd name="connsiteY18" fmla="*/ 282652 h 556267"/>
              <a:gd name="connsiteX19" fmla="*/ 93805 w 607795"/>
              <a:gd name="connsiteY19" fmla="*/ 269863 h 556267"/>
              <a:gd name="connsiteX20" fmla="*/ 114068 w 607795"/>
              <a:gd name="connsiteY20" fmla="*/ 278644 h 556267"/>
              <a:gd name="connsiteX21" fmla="*/ 146661 w 607795"/>
              <a:gd name="connsiteY21" fmla="*/ 318443 h 556267"/>
              <a:gd name="connsiteX22" fmla="*/ 257916 w 607795"/>
              <a:gd name="connsiteY22" fmla="*/ 64854 h 556267"/>
              <a:gd name="connsiteX23" fmla="*/ 266817 w 607795"/>
              <a:gd name="connsiteY23" fmla="*/ 56253 h 556267"/>
              <a:gd name="connsiteX24" fmla="*/ 452325 w 607795"/>
              <a:gd name="connsiteY24" fmla="*/ 36482 h 556267"/>
              <a:gd name="connsiteX25" fmla="*/ 516681 w 607795"/>
              <a:gd name="connsiteY25" fmla="*/ 100803 h 556267"/>
              <a:gd name="connsiteX26" fmla="*/ 452325 w 607795"/>
              <a:gd name="connsiteY26" fmla="*/ 165124 h 556267"/>
              <a:gd name="connsiteX27" fmla="*/ 387969 w 607795"/>
              <a:gd name="connsiteY27" fmla="*/ 100803 h 556267"/>
              <a:gd name="connsiteX28" fmla="*/ 452325 w 607795"/>
              <a:gd name="connsiteY28" fmla="*/ 36482 h 556267"/>
              <a:gd name="connsiteX29" fmla="*/ 16155 w 607795"/>
              <a:gd name="connsiteY29" fmla="*/ 0 h 556267"/>
              <a:gd name="connsiteX30" fmla="*/ 32406 w 607795"/>
              <a:gd name="connsiteY30" fmla="*/ 16130 h 556267"/>
              <a:gd name="connsiteX31" fmla="*/ 32406 w 607795"/>
              <a:gd name="connsiteY31" fmla="*/ 523911 h 556267"/>
              <a:gd name="connsiteX32" fmla="*/ 406087 w 607795"/>
              <a:gd name="connsiteY32" fmla="*/ 523911 h 556267"/>
              <a:gd name="connsiteX33" fmla="*/ 406087 w 607795"/>
              <a:gd name="connsiteY33" fmla="*/ 523433 h 556267"/>
              <a:gd name="connsiteX34" fmla="*/ 403028 w 607795"/>
              <a:gd name="connsiteY34" fmla="*/ 443830 h 556267"/>
              <a:gd name="connsiteX35" fmla="*/ 403888 w 607795"/>
              <a:gd name="connsiteY35" fmla="*/ 410710 h 556267"/>
              <a:gd name="connsiteX36" fmla="*/ 411249 w 607795"/>
              <a:gd name="connsiteY36" fmla="*/ 328912 h 556267"/>
              <a:gd name="connsiteX37" fmla="*/ 401785 w 607795"/>
              <a:gd name="connsiteY37" fmla="*/ 224301 h 556267"/>
              <a:gd name="connsiteX38" fmla="*/ 341178 w 607795"/>
              <a:gd name="connsiteY38" fmla="*/ 192231 h 556267"/>
              <a:gd name="connsiteX39" fmla="*/ 310301 w 607795"/>
              <a:gd name="connsiteY39" fmla="*/ 155675 h 556267"/>
              <a:gd name="connsiteX40" fmla="*/ 291182 w 607795"/>
              <a:gd name="connsiteY40" fmla="*/ 97643 h 556267"/>
              <a:gd name="connsiteX41" fmla="*/ 292711 w 607795"/>
              <a:gd name="connsiteY41" fmla="*/ 76835 h 556267"/>
              <a:gd name="connsiteX42" fmla="*/ 308580 w 607795"/>
              <a:gd name="connsiteY42" fmla="*/ 63186 h 556267"/>
              <a:gd name="connsiteX43" fmla="*/ 317088 w 607795"/>
              <a:gd name="connsiteY43" fmla="*/ 61755 h 556267"/>
              <a:gd name="connsiteX44" fmla="*/ 343090 w 607795"/>
              <a:gd name="connsiteY44" fmla="*/ 80558 h 556267"/>
              <a:gd name="connsiteX45" fmla="*/ 362209 w 607795"/>
              <a:gd name="connsiteY45" fmla="*/ 138590 h 556267"/>
              <a:gd name="connsiteX46" fmla="*/ 366988 w 607795"/>
              <a:gd name="connsiteY46" fmla="*/ 144126 h 556267"/>
              <a:gd name="connsiteX47" fmla="*/ 422051 w 607795"/>
              <a:gd name="connsiteY47" fmla="*/ 173237 h 556267"/>
              <a:gd name="connsiteX48" fmla="*/ 496710 w 607795"/>
              <a:gd name="connsiteY48" fmla="*/ 173237 h 556267"/>
              <a:gd name="connsiteX49" fmla="*/ 517932 w 607795"/>
              <a:gd name="connsiteY49" fmla="*/ 183450 h 556267"/>
              <a:gd name="connsiteX50" fmla="*/ 550626 w 607795"/>
              <a:gd name="connsiteY50" fmla="*/ 224206 h 556267"/>
              <a:gd name="connsiteX51" fmla="*/ 569267 w 607795"/>
              <a:gd name="connsiteY51" fmla="*/ 248259 h 556267"/>
              <a:gd name="connsiteX52" fmla="*/ 602343 w 607795"/>
              <a:gd name="connsiteY52" fmla="*/ 292260 h 556267"/>
              <a:gd name="connsiteX53" fmla="*/ 607505 w 607795"/>
              <a:gd name="connsiteY53" fmla="*/ 312495 h 556267"/>
              <a:gd name="connsiteX54" fmla="*/ 596894 w 607795"/>
              <a:gd name="connsiteY54" fmla="*/ 330439 h 556267"/>
              <a:gd name="connsiteX55" fmla="*/ 580547 w 607795"/>
              <a:gd name="connsiteY55" fmla="*/ 335879 h 556267"/>
              <a:gd name="connsiteX56" fmla="*/ 558656 w 607795"/>
              <a:gd name="connsiteY56" fmla="*/ 324998 h 556267"/>
              <a:gd name="connsiteX57" fmla="*/ 525580 w 607795"/>
              <a:gd name="connsiteY57" fmla="*/ 280902 h 556267"/>
              <a:gd name="connsiteX58" fmla="*/ 523477 w 607795"/>
              <a:gd name="connsiteY58" fmla="*/ 278229 h 556267"/>
              <a:gd name="connsiteX59" fmla="*/ 527683 w 607795"/>
              <a:gd name="connsiteY59" fmla="*/ 324426 h 556267"/>
              <a:gd name="connsiteX60" fmla="*/ 528161 w 607795"/>
              <a:gd name="connsiteY60" fmla="*/ 327766 h 556267"/>
              <a:gd name="connsiteX61" fmla="*/ 567928 w 607795"/>
              <a:gd name="connsiteY61" fmla="*/ 516370 h 556267"/>
              <a:gd name="connsiteX62" fmla="*/ 568502 w 607795"/>
              <a:gd name="connsiteY62" fmla="*/ 524292 h 556267"/>
              <a:gd name="connsiteX63" fmla="*/ 581312 w 607795"/>
              <a:gd name="connsiteY63" fmla="*/ 540137 h 556267"/>
              <a:gd name="connsiteX64" fmla="*/ 565156 w 607795"/>
              <a:gd name="connsiteY64" fmla="*/ 556267 h 556267"/>
              <a:gd name="connsiteX65" fmla="*/ 26575 w 607795"/>
              <a:gd name="connsiteY65" fmla="*/ 556267 h 556267"/>
              <a:gd name="connsiteX66" fmla="*/ 0 w 607795"/>
              <a:gd name="connsiteY66" fmla="*/ 529733 h 556267"/>
              <a:gd name="connsiteX67" fmla="*/ 0 w 607795"/>
              <a:gd name="connsiteY67" fmla="*/ 16130 h 556267"/>
              <a:gd name="connsiteX68" fmla="*/ 16155 w 607795"/>
              <a:gd name="connsiteY68" fmla="*/ 0 h 55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795" h="556267">
                <a:moveTo>
                  <a:pt x="466598" y="355923"/>
                </a:moveTo>
                <a:lnTo>
                  <a:pt x="461245" y="415864"/>
                </a:lnTo>
                <a:cubicBezTo>
                  <a:pt x="460671" y="422736"/>
                  <a:pt x="460384" y="434763"/>
                  <a:pt x="460576" y="441730"/>
                </a:cubicBezTo>
                <a:lnTo>
                  <a:pt x="463635" y="521238"/>
                </a:lnTo>
                <a:cubicBezTo>
                  <a:pt x="463635" y="522097"/>
                  <a:pt x="463635" y="523052"/>
                  <a:pt x="463539" y="523911"/>
                </a:cubicBezTo>
                <a:lnTo>
                  <a:pt x="510667" y="523911"/>
                </a:lnTo>
                <a:lnTo>
                  <a:pt x="475202" y="355923"/>
                </a:lnTo>
                <a:close/>
                <a:moveTo>
                  <a:pt x="266817" y="56253"/>
                </a:moveTo>
                <a:cubicBezTo>
                  <a:pt x="270676" y="54738"/>
                  <a:pt x="275120" y="54690"/>
                  <a:pt x="279230" y="56456"/>
                </a:cubicBezTo>
                <a:cubicBezTo>
                  <a:pt x="287355" y="60082"/>
                  <a:pt x="291082" y="69627"/>
                  <a:pt x="287546" y="77739"/>
                </a:cubicBezTo>
                <a:lnTo>
                  <a:pt x="169887" y="346121"/>
                </a:lnTo>
                <a:cubicBezTo>
                  <a:pt x="166541" y="353756"/>
                  <a:pt x="159946" y="358910"/>
                  <a:pt x="152395" y="359960"/>
                </a:cubicBezTo>
                <a:cubicBezTo>
                  <a:pt x="144749" y="361010"/>
                  <a:pt x="137103" y="357765"/>
                  <a:pt x="131750" y="351370"/>
                </a:cubicBezTo>
                <a:lnTo>
                  <a:pt x="98010" y="310044"/>
                </a:lnTo>
                <a:lnTo>
                  <a:pt x="66373" y="370745"/>
                </a:lnTo>
                <a:cubicBezTo>
                  <a:pt x="63506" y="376281"/>
                  <a:pt x="57867" y="379430"/>
                  <a:pt x="52036" y="379430"/>
                </a:cubicBezTo>
                <a:cubicBezTo>
                  <a:pt x="49551" y="379430"/>
                  <a:pt x="46970" y="378858"/>
                  <a:pt x="44581" y="377617"/>
                </a:cubicBezTo>
                <a:cubicBezTo>
                  <a:pt x="36648" y="373513"/>
                  <a:pt x="33589" y="363778"/>
                  <a:pt x="37699" y="355856"/>
                </a:cubicBezTo>
                <a:lnTo>
                  <a:pt x="75836" y="282652"/>
                </a:lnTo>
                <a:cubicBezTo>
                  <a:pt x="79659" y="275303"/>
                  <a:pt x="86158" y="270627"/>
                  <a:pt x="93805" y="269863"/>
                </a:cubicBezTo>
                <a:cubicBezTo>
                  <a:pt x="101451" y="269100"/>
                  <a:pt x="108811" y="272249"/>
                  <a:pt x="114068" y="278644"/>
                </a:cubicBezTo>
                <a:lnTo>
                  <a:pt x="146661" y="318443"/>
                </a:lnTo>
                <a:lnTo>
                  <a:pt x="257916" y="64854"/>
                </a:lnTo>
                <a:cubicBezTo>
                  <a:pt x="259684" y="60750"/>
                  <a:pt x="262958" y="57768"/>
                  <a:pt x="266817" y="56253"/>
                </a:cubicBezTo>
                <a:close/>
                <a:moveTo>
                  <a:pt x="452325" y="36482"/>
                </a:moveTo>
                <a:cubicBezTo>
                  <a:pt x="487868" y="36482"/>
                  <a:pt x="516681" y="65279"/>
                  <a:pt x="516681" y="100803"/>
                </a:cubicBezTo>
                <a:cubicBezTo>
                  <a:pt x="516681" y="136327"/>
                  <a:pt x="487868" y="165124"/>
                  <a:pt x="452325" y="165124"/>
                </a:cubicBezTo>
                <a:cubicBezTo>
                  <a:pt x="416782" y="165124"/>
                  <a:pt x="387969" y="136327"/>
                  <a:pt x="387969" y="100803"/>
                </a:cubicBezTo>
                <a:cubicBezTo>
                  <a:pt x="387969" y="65279"/>
                  <a:pt x="416782" y="36482"/>
                  <a:pt x="452325" y="36482"/>
                </a:cubicBezTo>
                <a:close/>
                <a:moveTo>
                  <a:pt x="16155" y="0"/>
                </a:moveTo>
                <a:cubicBezTo>
                  <a:pt x="25141" y="0"/>
                  <a:pt x="32406" y="7254"/>
                  <a:pt x="32406" y="16130"/>
                </a:cubicBezTo>
                <a:lnTo>
                  <a:pt x="32406" y="523911"/>
                </a:lnTo>
                <a:lnTo>
                  <a:pt x="406087" y="523911"/>
                </a:lnTo>
                <a:cubicBezTo>
                  <a:pt x="406087" y="523720"/>
                  <a:pt x="406087" y="523529"/>
                  <a:pt x="406087" y="523433"/>
                </a:cubicBezTo>
                <a:lnTo>
                  <a:pt x="403028" y="443830"/>
                </a:lnTo>
                <a:cubicBezTo>
                  <a:pt x="402741" y="434572"/>
                  <a:pt x="403123" y="419968"/>
                  <a:pt x="403888" y="410710"/>
                </a:cubicBezTo>
                <a:lnTo>
                  <a:pt x="411249" y="328912"/>
                </a:lnTo>
                <a:lnTo>
                  <a:pt x="401785" y="224301"/>
                </a:lnTo>
                <a:lnTo>
                  <a:pt x="341178" y="192231"/>
                </a:lnTo>
                <a:cubicBezTo>
                  <a:pt x="327795" y="185168"/>
                  <a:pt x="315080" y="170087"/>
                  <a:pt x="310301" y="155675"/>
                </a:cubicBezTo>
                <a:lnTo>
                  <a:pt x="291182" y="97643"/>
                </a:lnTo>
                <a:cubicBezTo>
                  <a:pt x="288887" y="90675"/>
                  <a:pt x="289461" y="83326"/>
                  <a:pt x="292711" y="76835"/>
                </a:cubicBezTo>
                <a:cubicBezTo>
                  <a:pt x="296057" y="70249"/>
                  <a:pt x="301602" y="65477"/>
                  <a:pt x="308580" y="63186"/>
                </a:cubicBezTo>
                <a:cubicBezTo>
                  <a:pt x="311352" y="62232"/>
                  <a:pt x="314220" y="61755"/>
                  <a:pt x="317088" y="61755"/>
                </a:cubicBezTo>
                <a:cubicBezTo>
                  <a:pt x="328942" y="61755"/>
                  <a:pt x="339361" y="69295"/>
                  <a:pt x="343090" y="80558"/>
                </a:cubicBezTo>
                <a:lnTo>
                  <a:pt x="362209" y="138590"/>
                </a:lnTo>
                <a:cubicBezTo>
                  <a:pt x="362782" y="139926"/>
                  <a:pt x="365746" y="143362"/>
                  <a:pt x="366988" y="144126"/>
                </a:cubicBezTo>
                <a:lnTo>
                  <a:pt x="422051" y="173237"/>
                </a:lnTo>
                <a:lnTo>
                  <a:pt x="496710" y="173237"/>
                </a:lnTo>
                <a:cubicBezTo>
                  <a:pt x="505027" y="173237"/>
                  <a:pt x="512770" y="176960"/>
                  <a:pt x="517932" y="183450"/>
                </a:cubicBezTo>
                <a:cubicBezTo>
                  <a:pt x="526154" y="193663"/>
                  <a:pt x="550626" y="224206"/>
                  <a:pt x="550626" y="224206"/>
                </a:cubicBezTo>
                <a:cubicBezTo>
                  <a:pt x="555884" y="230696"/>
                  <a:pt x="564200" y="241482"/>
                  <a:pt x="569267" y="248259"/>
                </a:cubicBezTo>
                <a:lnTo>
                  <a:pt x="602343" y="292260"/>
                </a:lnTo>
                <a:cubicBezTo>
                  <a:pt x="606740" y="298082"/>
                  <a:pt x="608556" y="305241"/>
                  <a:pt x="607505" y="312495"/>
                </a:cubicBezTo>
                <a:cubicBezTo>
                  <a:pt x="606453" y="319653"/>
                  <a:pt x="602725" y="326048"/>
                  <a:pt x="596894" y="330439"/>
                </a:cubicBezTo>
                <a:cubicBezTo>
                  <a:pt x="592114" y="333970"/>
                  <a:pt x="586474" y="335879"/>
                  <a:pt x="580547" y="335879"/>
                </a:cubicBezTo>
                <a:cubicBezTo>
                  <a:pt x="571848" y="335879"/>
                  <a:pt x="563818" y="331871"/>
                  <a:pt x="558656" y="324998"/>
                </a:cubicBezTo>
                <a:lnTo>
                  <a:pt x="525580" y="280902"/>
                </a:lnTo>
                <a:cubicBezTo>
                  <a:pt x="524911" y="280138"/>
                  <a:pt x="524242" y="279184"/>
                  <a:pt x="523477" y="278229"/>
                </a:cubicBezTo>
                <a:lnTo>
                  <a:pt x="527683" y="324426"/>
                </a:lnTo>
                <a:cubicBezTo>
                  <a:pt x="527779" y="324807"/>
                  <a:pt x="528065" y="327385"/>
                  <a:pt x="528161" y="327766"/>
                </a:cubicBezTo>
                <a:lnTo>
                  <a:pt x="567928" y="516370"/>
                </a:lnTo>
                <a:cubicBezTo>
                  <a:pt x="568502" y="519043"/>
                  <a:pt x="568693" y="521715"/>
                  <a:pt x="568502" y="524292"/>
                </a:cubicBezTo>
                <a:cubicBezTo>
                  <a:pt x="575863" y="525820"/>
                  <a:pt x="581312" y="532310"/>
                  <a:pt x="581312" y="540137"/>
                </a:cubicBezTo>
                <a:cubicBezTo>
                  <a:pt x="581312" y="549013"/>
                  <a:pt x="574047" y="556267"/>
                  <a:pt x="565156" y="556267"/>
                </a:cubicBezTo>
                <a:lnTo>
                  <a:pt x="26575" y="556267"/>
                </a:lnTo>
                <a:cubicBezTo>
                  <a:pt x="11949" y="556267"/>
                  <a:pt x="0" y="544336"/>
                  <a:pt x="0" y="529733"/>
                </a:cubicBezTo>
                <a:lnTo>
                  <a:pt x="0" y="16130"/>
                </a:lnTo>
                <a:cubicBezTo>
                  <a:pt x="0" y="7254"/>
                  <a:pt x="7265" y="0"/>
                  <a:pt x="16155"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等线" panose="02010600030101010101" pitchFamily="2" charset="-122"/>
              <a:ea typeface="等线" panose="02010600030101010101" pitchFamily="2" charset="-122"/>
            </a:endParaRPr>
          </a:p>
        </p:txBody>
      </p:sp>
      <p:grpSp>
        <p:nvGrpSpPr>
          <p:cNvPr id="3" name="组合 2">
            <a:extLst>
              <a:ext uri="{FF2B5EF4-FFF2-40B4-BE49-F238E27FC236}">
                <a16:creationId xmlns:a16="http://schemas.microsoft.com/office/drawing/2014/main" id="{2F55C1A8-4CCE-0356-19E1-2A3CA4AFEA90}"/>
              </a:ext>
            </a:extLst>
          </p:cNvPr>
          <p:cNvGrpSpPr/>
          <p:nvPr/>
        </p:nvGrpSpPr>
        <p:grpSpPr>
          <a:xfrm>
            <a:off x="72961" y="988844"/>
            <a:ext cx="3842447" cy="808677"/>
            <a:chOff x="428542" y="982581"/>
            <a:chExt cx="3842447" cy="808677"/>
          </a:xfrm>
        </p:grpSpPr>
        <p:grpSp>
          <p:nvGrpSpPr>
            <p:cNvPr id="2" name="组合 1">
              <a:extLst>
                <a:ext uri="{FF2B5EF4-FFF2-40B4-BE49-F238E27FC236}">
                  <a16:creationId xmlns:a16="http://schemas.microsoft.com/office/drawing/2014/main" id="{A8E1E321-21E4-3B28-0DA6-F6F777AC2161}"/>
                </a:ext>
              </a:extLst>
            </p:cNvPr>
            <p:cNvGrpSpPr/>
            <p:nvPr/>
          </p:nvGrpSpPr>
          <p:grpSpPr>
            <a:xfrm>
              <a:off x="428542" y="982581"/>
              <a:ext cx="794516" cy="777025"/>
              <a:chOff x="4904086" y="2938702"/>
              <a:chExt cx="1514834" cy="1514834"/>
            </a:xfrm>
          </p:grpSpPr>
          <p:sp>
            <p:nvSpPr>
              <p:cNvPr id="10" name="椭圆 9">
                <a:extLst>
                  <a:ext uri="{FF2B5EF4-FFF2-40B4-BE49-F238E27FC236}">
                    <a16:creationId xmlns:a16="http://schemas.microsoft.com/office/drawing/2014/main" id="{1C81A9F1-75C1-7D28-9A83-C5B991A3F92C}"/>
                  </a:ext>
                </a:extLst>
              </p:cNvPr>
              <p:cNvSpPr/>
              <p:nvPr/>
            </p:nvSpPr>
            <p:spPr>
              <a:xfrm>
                <a:off x="4904086" y="2938702"/>
                <a:ext cx="1514834" cy="1514834"/>
              </a:xfrm>
              <a:prstGeom prst="ellipse">
                <a:avLst/>
              </a:prstGeom>
              <a:solidFill>
                <a:srgbClr val="41675D"/>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13" name="图形 11" descr="D:\51PPT模板网\51pptmoban.com\图片.jpg">
                <a:extLst>
                  <a:ext uri="{FF2B5EF4-FFF2-40B4-BE49-F238E27FC236}">
                    <a16:creationId xmlns:a16="http://schemas.microsoft.com/office/drawing/2014/main" id="{6956246E-5420-A0CA-77E4-05AC93882CD1}"/>
                  </a:ext>
                </a:extLst>
              </p:cNvPr>
              <p:cNvSpPr/>
              <p:nvPr/>
            </p:nvSpPr>
            <p:spPr>
              <a:xfrm>
                <a:off x="5300261" y="3377173"/>
                <a:ext cx="669533" cy="624741"/>
              </a:xfrm>
              <a:custGeom>
                <a:avLst/>
                <a:gdLst>
                  <a:gd name="connsiteX0" fmla="*/ 811530 w 811529"/>
                  <a:gd name="connsiteY0" fmla="*/ 266700 h 757237"/>
                  <a:gd name="connsiteX1" fmla="*/ 762000 w 811529"/>
                  <a:gd name="connsiteY1" fmla="*/ 248603 h 757237"/>
                  <a:gd name="connsiteX2" fmla="*/ 762000 w 811529"/>
                  <a:gd name="connsiteY2" fmla="*/ 144780 h 757237"/>
                  <a:gd name="connsiteX3" fmla="*/ 811530 w 811529"/>
                  <a:gd name="connsiteY3" fmla="*/ 123825 h 757237"/>
                  <a:gd name="connsiteX4" fmla="*/ 476250 w 811529"/>
                  <a:gd name="connsiteY4" fmla="*/ 0 h 757237"/>
                  <a:gd name="connsiteX5" fmla="*/ 68580 w 811529"/>
                  <a:gd name="connsiteY5" fmla="*/ 142875 h 757237"/>
                  <a:gd name="connsiteX6" fmla="*/ 28575 w 811529"/>
                  <a:gd name="connsiteY6" fmla="*/ 257175 h 757237"/>
                  <a:gd name="connsiteX7" fmla="*/ 33337 w 811529"/>
                  <a:gd name="connsiteY7" fmla="*/ 299085 h 757237"/>
                  <a:gd name="connsiteX8" fmla="*/ 0 w 811529"/>
                  <a:gd name="connsiteY8" fmla="*/ 409575 h 757237"/>
                  <a:gd name="connsiteX9" fmla="*/ 28575 w 811529"/>
                  <a:gd name="connsiteY9" fmla="*/ 492443 h 757237"/>
                  <a:gd name="connsiteX10" fmla="*/ 26670 w 811529"/>
                  <a:gd name="connsiteY10" fmla="*/ 552450 h 757237"/>
                  <a:gd name="connsiteX11" fmla="*/ 76200 w 811529"/>
                  <a:gd name="connsiteY11" fmla="*/ 647700 h 757237"/>
                  <a:gd name="connsiteX12" fmla="*/ 340995 w 811529"/>
                  <a:gd name="connsiteY12" fmla="*/ 757238 h 757237"/>
                  <a:gd name="connsiteX13" fmla="*/ 809625 w 811529"/>
                  <a:gd name="connsiteY13" fmla="*/ 562928 h 757237"/>
                  <a:gd name="connsiteX14" fmla="*/ 760095 w 811529"/>
                  <a:gd name="connsiteY14" fmla="*/ 544830 h 757237"/>
                  <a:gd name="connsiteX15" fmla="*/ 760095 w 811529"/>
                  <a:gd name="connsiteY15" fmla="*/ 440055 h 757237"/>
                  <a:gd name="connsiteX16" fmla="*/ 809625 w 811529"/>
                  <a:gd name="connsiteY16" fmla="*/ 419100 h 757237"/>
                  <a:gd name="connsiteX17" fmla="*/ 733425 w 811529"/>
                  <a:gd name="connsiteY17" fmla="*/ 390525 h 757237"/>
                  <a:gd name="connsiteX18" fmla="*/ 733425 w 811529"/>
                  <a:gd name="connsiteY18" fmla="*/ 299085 h 757237"/>
                  <a:gd name="connsiteX19" fmla="*/ 811530 w 811529"/>
                  <a:gd name="connsiteY19" fmla="*/ 266700 h 757237"/>
                  <a:gd name="connsiteX20" fmla="*/ 80010 w 811529"/>
                  <a:gd name="connsiteY20" fmla="*/ 209550 h 757237"/>
                  <a:gd name="connsiteX21" fmla="*/ 344805 w 811529"/>
                  <a:gd name="connsiteY21" fmla="*/ 313373 h 757237"/>
                  <a:gd name="connsiteX22" fmla="*/ 724853 w 811529"/>
                  <a:gd name="connsiteY22" fmla="*/ 160020 h 757237"/>
                  <a:gd name="connsiteX23" fmla="*/ 724853 w 811529"/>
                  <a:gd name="connsiteY23" fmla="*/ 241935 h 757237"/>
                  <a:gd name="connsiteX24" fmla="*/ 344805 w 811529"/>
                  <a:gd name="connsiteY24" fmla="*/ 400050 h 757237"/>
                  <a:gd name="connsiteX25" fmla="*/ 80010 w 811529"/>
                  <a:gd name="connsiteY25" fmla="*/ 295275 h 757237"/>
                  <a:gd name="connsiteX26" fmla="*/ 80010 w 811529"/>
                  <a:gd name="connsiteY26" fmla="*/ 209550 h 757237"/>
                  <a:gd name="connsiteX27" fmla="*/ 722948 w 811529"/>
                  <a:gd name="connsiteY27" fmla="*/ 538163 h 757237"/>
                  <a:gd name="connsiteX28" fmla="*/ 342900 w 811529"/>
                  <a:gd name="connsiteY28" fmla="*/ 695325 h 757237"/>
                  <a:gd name="connsiteX29" fmla="*/ 77153 w 811529"/>
                  <a:gd name="connsiteY29" fmla="*/ 590550 h 757237"/>
                  <a:gd name="connsiteX30" fmla="*/ 77153 w 811529"/>
                  <a:gd name="connsiteY30" fmla="*/ 516255 h 757237"/>
                  <a:gd name="connsiteX31" fmla="*/ 314325 w 811529"/>
                  <a:gd name="connsiteY31" fmla="*/ 613410 h 757237"/>
                  <a:gd name="connsiteX32" fmla="*/ 723900 w 811529"/>
                  <a:gd name="connsiteY32" fmla="*/ 451485 h 757237"/>
                  <a:gd name="connsiteX33" fmla="*/ 722948 w 811529"/>
                  <a:gd name="connsiteY33" fmla="*/ 538163 h 757237"/>
                  <a:gd name="connsiteX34" fmla="*/ 696278 w 811529"/>
                  <a:gd name="connsiteY34" fmla="*/ 395288 h 757237"/>
                  <a:gd name="connsiteX35" fmla="*/ 316230 w 811529"/>
                  <a:gd name="connsiteY35" fmla="*/ 552450 h 757237"/>
                  <a:gd name="connsiteX36" fmla="*/ 51435 w 811529"/>
                  <a:gd name="connsiteY36" fmla="*/ 447675 h 757237"/>
                  <a:gd name="connsiteX37" fmla="*/ 51435 w 811529"/>
                  <a:gd name="connsiteY37" fmla="*/ 361950 h 757237"/>
                  <a:gd name="connsiteX38" fmla="*/ 323850 w 811529"/>
                  <a:gd name="connsiteY38" fmla="*/ 470535 h 757237"/>
                  <a:gd name="connsiteX39" fmla="*/ 697230 w 811529"/>
                  <a:gd name="connsiteY39" fmla="*/ 314325 h 757237"/>
                  <a:gd name="connsiteX40" fmla="*/ 697230 w 811529"/>
                  <a:gd name="connsiteY40" fmla="*/ 395288 h 75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1529" h="757237">
                    <a:moveTo>
                      <a:pt x="811530" y="266700"/>
                    </a:moveTo>
                    <a:lnTo>
                      <a:pt x="762000" y="248603"/>
                    </a:lnTo>
                    <a:lnTo>
                      <a:pt x="762000" y="144780"/>
                    </a:lnTo>
                    <a:lnTo>
                      <a:pt x="811530" y="123825"/>
                    </a:lnTo>
                    <a:lnTo>
                      <a:pt x="476250" y="0"/>
                    </a:lnTo>
                    <a:lnTo>
                      <a:pt x="68580" y="142875"/>
                    </a:lnTo>
                    <a:cubicBezTo>
                      <a:pt x="29528" y="161925"/>
                      <a:pt x="28575" y="214312"/>
                      <a:pt x="28575" y="257175"/>
                    </a:cubicBezTo>
                    <a:cubicBezTo>
                      <a:pt x="28575" y="271463"/>
                      <a:pt x="30480" y="285750"/>
                      <a:pt x="33337" y="299085"/>
                    </a:cubicBezTo>
                    <a:cubicBezTo>
                      <a:pt x="952" y="320040"/>
                      <a:pt x="0" y="368618"/>
                      <a:pt x="0" y="409575"/>
                    </a:cubicBezTo>
                    <a:cubicBezTo>
                      <a:pt x="0" y="442913"/>
                      <a:pt x="7620" y="473393"/>
                      <a:pt x="28575" y="492443"/>
                    </a:cubicBezTo>
                    <a:cubicBezTo>
                      <a:pt x="23813" y="508635"/>
                      <a:pt x="26670" y="528638"/>
                      <a:pt x="26670" y="552450"/>
                    </a:cubicBezTo>
                    <a:cubicBezTo>
                      <a:pt x="26670" y="595313"/>
                      <a:pt x="38100" y="634365"/>
                      <a:pt x="76200" y="647700"/>
                    </a:cubicBezTo>
                    <a:lnTo>
                      <a:pt x="340995" y="757238"/>
                    </a:lnTo>
                    <a:lnTo>
                      <a:pt x="809625" y="562928"/>
                    </a:lnTo>
                    <a:lnTo>
                      <a:pt x="760095" y="544830"/>
                    </a:lnTo>
                    <a:lnTo>
                      <a:pt x="760095" y="440055"/>
                    </a:lnTo>
                    <a:lnTo>
                      <a:pt x="809625" y="419100"/>
                    </a:lnTo>
                    <a:lnTo>
                      <a:pt x="733425" y="390525"/>
                    </a:lnTo>
                    <a:lnTo>
                      <a:pt x="733425" y="299085"/>
                    </a:lnTo>
                    <a:lnTo>
                      <a:pt x="811530" y="266700"/>
                    </a:lnTo>
                    <a:close/>
                    <a:moveTo>
                      <a:pt x="80010" y="209550"/>
                    </a:moveTo>
                    <a:lnTo>
                      <a:pt x="344805" y="313373"/>
                    </a:lnTo>
                    <a:lnTo>
                      <a:pt x="724853" y="160020"/>
                    </a:lnTo>
                    <a:lnTo>
                      <a:pt x="724853" y="241935"/>
                    </a:lnTo>
                    <a:lnTo>
                      <a:pt x="344805" y="400050"/>
                    </a:lnTo>
                    <a:lnTo>
                      <a:pt x="80010" y="295275"/>
                    </a:lnTo>
                    <a:lnTo>
                      <a:pt x="80010" y="209550"/>
                    </a:lnTo>
                    <a:close/>
                    <a:moveTo>
                      <a:pt x="722948" y="538163"/>
                    </a:moveTo>
                    <a:lnTo>
                      <a:pt x="342900" y="695325"/>
                    </a:lnTo>
                    <a:lnTo>
                      <a:pt x="77153" y="590550"/>
                    </a:lnTo>
                    <a:lnTo>
                      <a:pt x="77153" y="516255"/>
                    </a:lnTo>
                    <a:lnTo>
                      <a:pt x="314325" y="613410"/>
                    </a:lnTo>
                    <a:lnTo>
                      <a:pt x="723900" y="451485"/>
                    </a:lnTo>
                    <a:lnTo>
                      <a:pt x="722948" y="538163"/>
                    </a:lnTo>
                    <a:close/>
                    <a:moveTo>
                      <a:pt x="696278" y="395288"/>
                    </a:moveTo>
                    <a:lnTo>
                      <a:pt x="316230" y="552450"/>
                    </a:lnTo>
                    <a:lnTo>
                      <a:pt x="51435" y="447675"/>
                    </a:lnTo>
                    <a:lnTo>
                      <a:pt x="51435" y="361950"/>
                    </a:lnTo>
                    <a:lnTo>
                      <a:pt x="323850" y="470535"/>
                    </a:lnTo>
                    <a:lnTo>
                      <a:pt x="697230" y="314325"/>
                    </a:lnTo>
                    <a:lnTo>
                      <a:pt x="697230" y="395288"/>
                    </a:lnTo>
                    <a:close/>
                  </a:path>
                </a:pathLst>
              </a:custGeom>
              <a:solidFill>
                <a:schemeClr val="bg1"/>
              </a:solidFill>
              <a:ln w="9525" cap="flat">
                <a:noFill/>
                <a:prstDash val="solid"/>
                <a:miter/>
              </a:ln>
            </p:spPr>
            <p:txBody>
              <a:bodyPr rtlCol="0" anchor="ctr"/>
              <a:lstStyle/>
              <a:p>
                <a:endParaRPr lang="zh-CN" altLang="en-US">
                  <a:latin typeface="等线" panose="02010600030101010101" pitchFamily="2" charset="-122"/>
                  <a:ea typeface="等线" panose="02010600030101010101" pitchFamily="2" charset="-122"/>
                </a:endParaRPr>
              </a:p>
            </p:txBody>
          </p:sp>
        </p:grpSp>
        <p:grpSp>
          <p:nvGrpSpPr>
            <p:cNvPr id="14" name="组合 13">
              <a:extLst>
                <a:ext uri="{FF2B5EF4-FFF2-40B4-BE49-F238E27FC236}">
                  <a16:creationId xmlns:a16="http://schemas.microsoft.com/office/drawing/2014/main" id="{27BB9DE9-65FD-24D9-DC0B-49C8D6190F49}"/>
                </a:ext>
              </a:extLst>
            </p:cNvPr>
            <p:cNvGrpSpPr/>
            <p:nvPr/>
          </p:nvGrpSpPr>
          <p:grpSpPr>
            <a:xfrm>
              <a:off x="1304564" y="1207492"/>
              <a:ext cx="2966425" cy="583766"/>
              <a:chOff x="283598" y="1906534"/>
              <a:chExt cx="2966425" cy="583766"/>
            </a:xfrm>
          </p:grpSpPr>
          <p:sp>
            <p:nvSpPr>
              <p:cNvPr id="15" name="文本框 14">
                <a:extLst>
                  <a:ext uri="{FF2B5EF4-FFF2-40B4-BE49-F238E27FC236}">
                    <a16:creationId xmlns:a16="http://schemas.microsoft.com/office/drawing/2014/main" id="{78CE1416-9317-A5FC-4BDF-0D4FFF4B64BD}"/>
                  </a:ext>
                </a:extLst>
              </p:cNvPr>
              <p:cNvSpPr txBox="1"/>
              <p:nvPr/>
            </p:nvSpPr>
            <p:spPr>
              <a:xfrm>
                <a:off x="283598" y="2190603"/>
                <a:ext cx="2966425" cy="299697"/>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endParaRPr lang="en-US" altLang="zh-CN" sz="10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p:txBody>
          </p:sp>
          <p:sp>
            <p:nvSpPr>
              <p:cNvPr id="16" name="文本框 15">
                <a:extLst>
                  <a:ext uri="{FF2B5EF4-FFF2-40B4-BE49-F238E27FC236}">
                    <a16:creationId xmlns:a16="http://schemas.microsoft.com/office/drawing/2014/main" id="{96500248-1553-78FE-7551-8FB3A85E0387}"/>
                  </a:ext>
                </a:extLst>
              </p:cNvPr>
              <p:cNvSpPr txBox="1"/>
              <p:nvPr/>
            </p:nvSpPr>
            <p:spPr>
              <a:xfrm>
                <a:off x="283599" y="1906534"/>
                <a:ext cx="2235567" cy="369332"/>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800" dirty="0">
                    <a:solidFill>
                      <a:srgbClr val="41675D"/>
                    </a:solidFill>
                    <a:latin typeface="等线" panose="02010600030101010101" pitchFamily="2" charset="-122"/>
                    <a:ea typeface="等线" panose="02010600030101010101" pitchFamily="2" charset="-122"/>
                    <a:sym typeface="HarmonyOS Sans SC Light" panose="00000400000000000000" pitchFamily="2" charset="-122"/>
                  </a:rPr>
                  <a:t>算法流程</a:t>
                </a:r>
              </a:p>
            </p:txBody>
          </p:sp>
        </p:grpSp>
      </p:grpSp>
      <p:pic>
        <p:nvPicPr>
          <p:cNvPr id="4" name="图片 3">
            <a:extLst>
              <a:ext uri="{FF2B5EF4-FFF2-40B4-BE49-F238E27FC236}">
                <a16:creationId xmlns:a16="http://schemas.microsoft.com/office/drawing/2014/main" id="{208AB3AF-1C06-6912-BF67-C62CD1A15E00}"/>
              </a:ext>
            </a:extLst>
          </p:cNvPr>
          <p:cNvPicPr>
            <a:picLocks noChangeAspect="1"/>
          </p:cNvPicPr>
          <p:nvPr/>
        </p:nvPicPr>
        <p:blipFill>
          <a:blip r:embed="rId3"/>
          <a:stretch>
            <a:fillRect/>
          </a:stretch>
        </p:blipFill>
        <p:spPr>
          <a:xfrm>
            <a:off x="6496674" y="2154286"/>
            <a:ext cx="5554988" cy="3018317"/>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53DF0A5-51F7-D2FE-0142-B76AD145EF73}"/>
                  </a:ext>
                </a:extLst>
              </p:cNvPr>
              <p:cNvSpPr txBox="1"/>
              <p:nvPr/>
            </p:nvSpPr>
            <p:spPr>
              <a:xfrm>
                <a:off x="833075" y="1697423"/>
                <a:ext cx="5435964" cy="3293209"/>
              </a:xfrm>
              <a:prstGeom prst="rect">
                <a:avLst/>
              </a:prstGeom>
              <a:noFill/>
            </p:spPr>
            <p:txBody>
              <a:bodyPr wrap="square">
                <a:spAutoFit/>
              </a:bodyPr>
              <a:lstStyle/>
              <a:p>
                <a:r>
                  <a:rPr lang="zh-CN" altLang="en-US" sz="1600" b="1" dirty="0">
                    <a:solidFill>
                      <a:srgbClr val="404040"/>
                    </a:solidFill>
                    <a:latin typeface="等线" panose="02010600030101010101" pitchFamily="2" charset="-122"/>
                    <a:ea typeface="等线" panose="02010600030101010101" pitchFamily="2" charset="-122"/>
                  </a:rPr>
                  <a:t>算法输入：</a:t>
                </a:r>
                <a:r>
                  <a:rPr lang="zh-CN" altLang="en-US" sz="1600" dirty="0">
                    <a:solidFill>
                      <a:srgbClr val="404040"/>
                    </a:solidFill>
                    <a:latin typeface="等线" panose="02010600030101010101" pitchFamily="2" charset="-122"/>
                    <a:ea typeface="等线" panose="02010600030101010101" pitchFamily="2" charset="-122"/>
                  </a:rPr>
                  <a:t>簇类数</a:t>
                </a:r>
                <a:r>
                  <a:rPr lang="en-US" altLang="zh-CN" sz="1600" dirty="0">
                    <a:solidFill>
                      <a:srgbClr val="404040"/>
                    </a:solidFill>
                    <a:latin typeface="等线" panose="02010600030101010101" pitchFamily="2" charset="-122"/>
                    <a:ea typeface="等线" panose="02010600030101010101" pitchFamily="2" charset="-122"/>
                  </a:rPr>
                  <a:t>c</a:t>
                </a:r>
                <a:r>
                  <a:rPr lang="zh-CN" altLang="en-US" sz="1600" dirty="0">
                    <a:solidFill>
                      <a:srgbClr val="404040"/>
                    </a:solidFill>
                    <a:latin typeface="等线" panose="02010600030101010101" pitchFamily="2" charset="-122"/>
                    <a:ea typeface="等线" panose="02010600030101010101" pitchFamily="2" charset="-122"/>
                  </a:rPr>
                  <a:t>，数据集</a:t>
                </a:r>
                <a14:m>
                  <m:oMath xmlns:m="http://schemas.openxmlformats.org/officeDocument/2006/math">
                    <m:r>
                      <a:rPr lang="en-US" altLang="zh-CN" sz="1600" b="0" i="1" smtClean="0">
                        <a:solidFill>
                          <a:srgbClr val="404040"/>
                        </a:solidFill>
                        <a:latin typeface="Cambria Math" panose="02040503050406030204" pitchFamily="18" charset="0"/>
                      </a:rPr>
                      <m:t>𝐷</m:t>
                    </m:r>
                    <m:r>
                      <a:rPr lang="en-US" altLang="zh-CN" sz="1600" b="0" i="1" smtClean="0">
                        <a:solidFill>
                          <a:srgbClr val="404040"/>
                        </a:solidFill>
                        <a:latin typeface="Cambria Math" panose="02040503050406030204" pitchFamily="18" charset="0"/>
                      </a:rPr>
                      <m:t>=(</m:t>
                    </m:r>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𝑥</m:t>
                        </m:r>
                      </m:e>
                      <m:sub>
                        <m:r>
                          <a:rPr lang="en-US" altLang="zh-CN" sz="1600" b="0" i="1" smtClean="0">
                            <a:solidFill>
                              <a:srgbClr val="404040"/>
                            </a:solidFill>
                            <a:latin typeface="Cambria Math" panose="02040503050406030204" pitchFamily="18" charset="0"/>
                          </a:rPr>
                          <m:t>1</m:t>
                        </m:r>
                      </m:sub>
                    </m:sSub>
                    <m:r>
                      <a:rPr lang="en-US" altLang="zh-CN" sz="1600" b="0" i="1" smtClean="0">
                        <a:solidFill>
                          <a:srgbClr val="404040"/>
                        </a:solidFill>
                        <a:latin typeface="Cambria Math" panose="02040503050406030204" pitchFamily="18" charset="0"/>
                      </a:rPr>
                      <m:t>,</m:t>
                    </m:r>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𝑥</m:t>
                        </m:r>
                      </m:e>
                      <m:sub>
                        <m:r>
                          <a:rPr lang="en-US" altLang="zh-CN" sz="1600" b="0" i="1" smtClean="0">
                            <a:solidFill>
                              <a:srgbClr val="404040"/>
                            </a:solidFill>
                            <a:latin typeface="Cambria Math" panose="02040503050406030204" pitchFamily="18" charset="0"/>
                          </a:rPr>
                          <m:t>2</m:t>
                        </m:r>
                      </m:sub>
                    </m:sSub>
                    <m:r>
                      <a:rPr lang="en-US" altLang="zh-CN" sz="1600" b="0" i="1" smtClean="0">
                        <a:solidFill>
                          <a:srgbClr val="404040"/>
                        </a:solidFill>
                        <a:latin typeface="Cambria Math" panose="02040503050406030204" pitchFamily="18" charset="0"/>
                      </a:rPr>
                      <m:t>,</m:t>
                    </m:r>
                    <m:r>
                      <a:rPr lang="en-US" altLang="zh-CN" sz="1600" i="1">
                        <a:solidFill>
                          <a:srgbClr val="404040"/>
                        </a:solidFill>
                        <a:latin typeface="Cambria Math" panose="02040503050406030204" pitchFamily="18" charset="0"/>
                      </a:rPr>
                      <m:t>……</m:t>
                    </m:r>
                    <m:r>
                      <a:rPr lang="en-US" altLang="zh-CN" sz="1600" b="0" i="1" smtClean="0">
                        <a:solidFill>
                          <a:srgbClr val="404040"/>
                        </a:solidFill>
                        <a:latin typeface="Cambria Math" panose="02040503050406030204" pitchFamily="18" charset="0"/>
                      </a:rPr>
                      <m:t>,</m:t>
                    </m:r>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𝑥</m:t>
                        </m:r>
                      </m:e>
                      <m:sub>
                        <m:r>
                          <a:rPr lang="en-US" altLang="zh-CN" sz="1600" b="0" i="1" smtClean="0">
                            <a:solidFill>
                              <a:srgbClr val="404040"/>
                            </a:solidFill>
                            <a:latin typeface="Cambria Math" panose="02040503050406030204" pitchFamily="18" charset="0"/>
                          </a:rPr>
                          <m:t>𝑛</m:t>
                        </m:r>
                      </m:sub>
                    </m:sSub>
                    <m:r>
                      <a:rPr lang="en-US" altLang="zh-CN" sz="1600" b="0" i="1" smtClean="0">
                        <a:solidFill>
                          <a:srgbClr val="404040"/>
                        </a:solidFill>
                        <a:latin typeface="Cambria Math" panose="02040503050406030204" pitchFamily="18" charset="0"/>
                      </a:rPr>
                      <m:t>}</m:t>
                    </m:r>
                  </m:oMath>
                </a14:m>
                <a:r>
                  <a:rPr lang="zh-CN" altLang="en-US" sz="1600" dirty="0">
                    <a:solidFill>
                      <a:srgbClr val="404040"/>
                    </a:solidFill>
                    <a:latin typeface="等线" panose="02010600030101010101" pitchFamily="2" charset="-122"/>
                    <a:ea typeface="等线" panose="02010600030101010101" pitchFamily="2" charset="-122"/>
                  </a:rPr>
                  <a:t>，模糊指标</a:t>
                </a:r>
                <a14:m>
                  <m:oMath xmlns:m="http://schemas.openxmlformats.org/officeDocument/2006/math">
                    <m:r>
                      <a:rPr lang="en-US" altLang="zh-CN" sz="1600" b="0" i="1" smtClean="0">
                        <a:solidFill>
                          <a:srgbClr val="404040"/>
                        </a:solidFill>
                        <a:latin typeface="Cambria Math" panose="02040503050406030204" pitchFamily="18" charset="0"/>
                      </a:rPr>
                      <m:t>𝑚</m:t>
                    </m:r>
                  </m:oMath>
                </a14:m>
                <a:r>
                  <a:rPr lang="zh-CN" altLang="en-US" sz="1600" dirty="0">
                    <a:solidFill>
                      <a:srgbClr val="404040"/>
                    </a:solidFill>
                    <a:latin typeface="等线" panose="02010600030101010101" pitchFamily="2" charset="-122"/>
                    <a:ea typeface="等线" panose="02010600030101010101" pitchFamily="2" charset="-122"/>
                  </a:rPr>
                  <a:t>，终止误差</a:t>
                </a:r>
                <a14:m>
                  <m:oMath xmlns:m="http://schemas.openxmlformats.org/officeDocument/2006/math">
                    <m:r>
                      <a:rPr lang="zh-CN" altLang="en-US" sz="1600" i="1" smtClean="0">
                        <a:solidFill>
                          <a:srgbClr val="404040"/>
                        </a:solidFill>
                        <a:latin typeface="Cambria Math" panose="02040503050406030204" pitchFamily="18" charset="0"/>
                      </a:rPr>
                      <m:t>𝜀</m:t>
                    </m:r>
                  </m:oMath>
                </a14:m>
                <a:r>
                  <a:rPr lang="zh-CN" altLang="en-US" sz="1600" dirty="0">
                    <a:solidFill>
                      <a:srgbClr val="404040"/>
                    </a:solidFill>
                    <a:latin typeface="等线" panose="02010600030101010101" pitchFamily="2" charset="-122"/>
                    <a:ea typeface="等线" panose="02010600030101010101" pitchFamily="2" charset="-122"/>
                  </a:rPr>
                  <a:t>。</a:t>
                </a:r>
                <a:endParaRPr lang="en-US" altLang="zh-CN" sz="1600" dirty="0">
                  <a:solidFill>
                    <a:srgbClr val="404040"/>
                  </a:solidFill>
                  <a:latin typeface="等线" panose="02010600030101010101" pitchFamily="2" charset="-122"/>
                  <a:ea typeface="等线" panose="02010600030101010101" pitchFamily="2" charset="-122"/>
                </a:endParaRPr>
              </a:p>
              <a:p>
                <a:r>
                  <a:rPr lang="zh-CN" altLang="en-US" sz="1600" b="1" dirty="0">
                    <a:solidFill>
                      <a:srgbClr val="404040"/>
                    </a:solidFill>
                    <a:latin typeface="等线" panose="02010600030101010101" pitchFamily="2" charset="-122"/>
                    <a:ea typeface="等线" panose="02010600030101010101" pitchFamily="2" charset="-122"/>
                  </a:rPr>
                  <a:t>算法输出：</a:t>
                </a:r>
                <a:r>
                  <a:rPr lang="zh-CN" altLang="en-US" sz="1600" dirty="0">
                    <a:solidFill>
                      <a:srgbClr val="404040"/>
                    </a:solidFill>
                    <a:latin typeface="等线" panose="02010600030101010101" pitchFamily="2" charset="-122"/>
                    <a:ea typeface="等线" panose="02010600030101010101" pitchFamily="2" charset="-122"/>
                  </a:rPr>
                  <a:t>簇类中心向量矩阵</a:t>
                </a:r>
                <a14:m>
                  <m:oMath xmlns:m="http://schemas.openxmlformats.org/officeDocument/2006/math">
                    <m:r>
                      <a:rPr lang="en-US" altLang="zh-CN" sz="1600" b="0" i="1" smtClean="0">
                        <a:solidFill>
                          <a:srgbClr val="404040"/>
                        </a:solidFill>
                        <a:latin typeface="Cambria Math" panose="02040503050406030204" pitchFamily="18" charset="0"/>
                      </a:rPr>
                      <m:t>𝑉</m:t>
                    </m:r>
                    <m:r>
                      <a:rPr lang="en-US" altLang="zh-CN" sz="1600" b="0" i="1" smtClean="0">
                        <a:solidFill>
                          <a:srgbClr val="404040"/>
                        </a:solidFill>
                        <a:latin typeface="Cambria Math" panose="02040503050406030204" pitchFamily="18" charset="0"/>
                      </a:rPr>
                      <m:t>={</m:t>
                    </m:r>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𝑣</m:t>
                        </m:r>
                      </m:e>
                      <m:sub>
                        <m:r>
                          <a:rPr lang="en-US" altLang="zh-CN" sz="1600" b="0" i="1" smtClean="0">
                            <a:solidFill>
                              <a:srgbClr val="404040"/>
                            </a:solidFill>
                            <a:latin typeface="Cambria Math" panose="02040503050406030204" pitchFamily="18" charset="0"/>
                          </a:rPr>
                          <m:t>1</m:t>
                        </m:r>
                      </m:sub>
                    </m:sSub>
                    <m:r>
                      <a:rPr lang="en-US" altLang="zh-CN" sz="1600" b="0" i="1" smtClean="0">
                        <a:solidFill>
                          <a:srgbClr val="404040"/>
                        </a:solidFill>
                        <a:latin typeface="Cambria Math" panose="02040503050406030204" pitchFamily="18" charset="0"/>
                      </a:rPr>
                      <m:t>,</m:t>
                    </m:r>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𝑣</m:t>
                        </m:r>
                      </m:e>
                      <m:sub>
                        <m:r>
                          <a:rPr lang="en-US" altLang="zh-CN" sz="1600" b="0" i="1" smtClean="0">
                            <a:solidFill>
                              <a:srgbClr val="404040"/>
                            </a:solidFill>
                            <a:latin typeface="Cambria Math" panose="02040503050406030204" pitchFamily="18" charset="0"/>
                          </a:rPr>
                          <m:t>2</m:t>
                        </m:r>
                      </m:sub>
                    </m:sSub>
                    <m:r>
                      <a:rPr lang="en-US" altLang="zh-CN" sz="1600" b="0" i="1" smtClean="0">
                        <a:solidFill>
                          <a:srgbClr val="404040"/>
                        </a:solidFill>
                        <a:latin typeface="Cambria Math" panose="02040503050406030204" pitchFamily="18" charset="0"/>
                      </a:rPr>
                      <m:t>,</m:t>
                    </m:r>
                    <m:r>
                      <a:rPr lang="en-US" altLang="zh-CN" sz="1600" i="1">
                        <a:solidFill>
                          <a:srgbClr val="404040"/>
                        </a:solidFill>
                        <a:latin typeface="Cambria Math" panose="02040503050406030204" pitchFamily="18" charset="0"/>
                      </a:rPr>
                      <m:t>……</m:t>
                    </m:r>
                    <m:r>
                      <a:rPr lang="en-US" altLang="zh-CN" sz="1600" b="0" i="1" smtClean="0">
                        <a:solidFill>
                          <a:srgbClr val="404040"/>
                        </a:solidFill>
                        <a:latin typeface="Cambria Math" panose="02040503050406030204" pitchFamily="18" charset="0"/>
                      </a:rPr>
                      <m:t>,</m:t>
                    </m:r>
                    <m:sSub>
                      <m:sSubPr>
                        <m:ctrlPr>
                          <a:rPr lang="en-US" altLang="zh-CN" sz="1600" b="0" i="1" smtClean="0">
                            <a:solidFill>
                              <a:srgbClr val="404040"/>
                            </a:solidFill>
                            <a:latin typeface="Cambria Math" panose="02040503050406030204" pitchFamily="18" charset="0"/>
                          </a:rPr>
                        </m:ctrlPr>
                      </m:sSubPr>
                      <m:e>
                        <m:r>
                          <a:rPr lang="en-US" altLang="zh-CN" sz="1600" b="0" i="1" smtClean="0">
                            <a:solidFill>
                              <a:srgbClr val="404040"/>
                            </a:solidFill>
                            <a:latin typeface="Cambria Math" panose="02040503050406030204" pitchFamily="18" charset="0"/>
                          </a:rPr>
                          <m:t>𝑣</m:t>
                        </m:r>
                      </m:e>
                      <m:sub>
                        <m:r>
                          <a:rPr lang="en-US" altLang="zh-CN" sz="1600" b="0" i="1" smtClean="0">
                            <a:solidFill>
                              <a:srgbClr val="404040"/>
                            </a:solidFill>
                            <a:latin typeface="Cambria Math" panose="02040503050406030204" pitchFamily="18" charset="0"/>
                          </a:rPr>
                          <m:t>𝑐</m:t>
                        </m:r>
                      </m:sub>
                    </m:sSub>
                    <m:r>
                      <a:rPr lang="en-US" altLang="zh-CN" sz="1600" b="0" i="1" smtClean="0">
                        <a:solidFill>
                          <a:srgbClr val="404040"/>
                        </a:solidFill>
                        <a:latin typeface="Cambria Math" panose="02040503050406030204" pitchFamily="18" charset="0"/>
                      </a:rPr>
                      <m:t>}</m:t>
                    </m:r>
                  </m:oMath>
                </a14:m>
                <a:r>
                  <a:rPr lang="zh-CN" altLang="en-US" sz="1600" dirty="0">
                    <a:solidFill>
                      <a:srgbClr val="404040"/>
                    </a:solidFill>
                    <a:latin typeface="等线" panose="02010600030101010101" pitchFamily="2" charset="-122"/>
                    <a:ea typeface="等线" panose="02010600030101010101" pitchFamily="2" charset="-122"/>
                  </a:rPr>
                  <a:t>和隶属度矩阵</a:t>
                </a:r>
                <a14:m>
                  <m:oMath xmlns:m="http://schemas.openxmlformats.org/officeDocument/2006/math">
                    <m:r>
                      <a:rPr lang="en-US" altLang="zh-CN" sz="1600" b="0" i="1" smtClean="0">
                        <a:solidFill>
                          <a:srgbClr val="404040"/>
                        </a:solidFill>
                        <a:latin typeface="Cambria Math" panose="02040503050406030204" pitchFamily="18" charset="0"/>
                      </a:rPr>
                      <m:t>𝑈</m:t>
                    </m:r>
                    <m:r>
                      <a:rPr lang="zh-CN" altLang="en-US" sz="1600" i="1">
                        <a:solidFill>
                          <a:srgbClr val="404040"/>
                        </a:solidFill>
                        <a:latin typeface="Cambria Math" panose="02040503050406030204" pitchFamily="18" charset="0"/>
                      </a:rPr>
                      <m:t>。</m:t>
                    </m:r>
                  </m:oMath>
                </a14:m>
                <a:endParaRPr lang="en-US" altLang="zh-CN" sz="1600" dirty="0">
                  <a:solidFill>
                    <a:srgbClr val="404040"/>
                  </a:solidFill>
                  <a:latin typeface="等线" panose="02010600030101010101" pitchFamily="2" charset="-122"/>
                  <a:ea typeface="等线" panose="02010600030101010101" pitchFamily="2" charset="-122"/>
                </a:endParaRPr>
              </a:p>
              <a:p>
                <a:r>
                  <a:rPr lang="zh-CN" altLang="en-US" sz="1600" b="1" dirty="0">
                    <a:solidFill>
                      <a:srgbClr val="404040"/>
                    </a:solidFill>
                    <a:latin typeface="等线" panose="02010600030101010101" pitchFamily="2" charset="-122"/>
                    <a:ea typeface="等线" panose="02010600030101010101" pitchFamily="2" charset="-122"/>
                  </a:rPr>
                  <a:t>具体操作步骤：</a:t>
                </a:r>
                <a:endParaRPr lang="en-US" altLang="zh-CN" sz="1600" b="1" dirty="0">
                  <a:solidFill>
                    <a:srgbClr val="404040"/>
                  </a:solidFill>
                  <a:latin typeface="等线" panose="02010600030101010101" pitchFamily="2" charset="-122"/>
                  <a:ea typeface="等线" panose="02010600030101010101" pitchFamily="2" charset="-122"/>
                </a:endParaRPr>
              </a:p>
              <a:p>
                <a:r>
                  <a:rPr lang="en-US" altLang="zh-CN" sz="1600" b="1" dirty="0">
                    <a:solidFill>
                      <a:srgbClr val="404040"/>
                    </a:solidFill>
                    <a:latin typeface="等线" panose="02010600030101010101" pitchFamily="2" charset="-122"/>
                    <a:ea typeface="等线" panose="02010600030101010101" pitchFamily="2" charset="-122"/>
                  </a:rPr>
                  <a:t>Step1</a:t>
                </a:r>
                <a:r>
                  <a:rPr lang="zh-CN" altLang="en-US" sz="1600" b="1" dirty="0">
                    <a:solidFill>
                      <a:srgbClr val="404040"/>
                    </a:solidFill>
                    <a:latin typeface="等线" panose="02010600030101010101" pitchFamily="2" charset="-122"/>
                    <a:ea typeface="等线" panose="02010600030101010101" pitchFamily="2" charset="-122"/>
                  </a:rPr>
                  <a:t>：</a:t>
                </a:r>
                <a:r>
                  <a:rPr lang="zh-CN" altLang="en-US" sz="1600" dirty="0">
                    <a:solidFill>
                      <a:srgbClr val="404040"/>
                    </a:solidFill>
                    <a:latin typeface="等线" panose="02010600030101010101" pitchFamily="2" charset="-122"/>
                    <a:ea typeface="等线" panose="02010600030101010101" pitchFamily="2" charset="-122"/>
                  </a:rPr>
                  <a:t>读入数据集</a:t>
                </a:r>
                <a14:m>
                  <m:oMath xmlns:m="http://schemas.openxmlformats.org/officeDocument/2006/math">
                    <m:r>
                      <a:rPr lang="en-US" altLang="zh-CN" sz="1600" b="0" i="1" smtClean="0">
                        <a:solidFill>
                          <a:srgbClr val="404040"/>
                        </a:solidFill>
                        <a:latin typeface="Cambria Math" panose="02040503050406030204" pitchFamily="18" charset="0"/>
                      </a:rPr>
                      <m:t>𝑋</m:t>
                    </m:r>
                  </m:oMath>
                </a14:m>
                <a:r>
                  <a:rPr lang="zh-CN" altLang="en-US" sz="1600" dirty="0">
                    <a:solidFill>
                      <a:srgbClr val="404040"/>
                    </a:solidFill>
                    <a:latin typeface="等线" panose="02010600030101010101" pitchFamily="2" charset="-122"/>
                    <a:ea typeface="等线" panose="02010600030101010101" pitchFamily="2" charset="-122"/>
                  </a:rPr>
                  <a:t>，并进行相应的预处理。</a:t>
                </a:r>
                <a:endParaRPr lang="en-US" altLang="zh-CN" sz="1600" dirty="0">
                  <a:solidFill>
                    <a:srgbClr val="404040"/>
                  </a:solidFill>
                  <a:latin typeface="等线" panose="02010600030101010101" pitchFamily="2" charset="-122"/>
                  <a:ea typeface="等线" panose="02010600030101010101" pitchFamily="2" charset="-122"/>
                </a:endParaRPr>
              </a:p>
              <a:p>
                <a:r>
                  <a:rPr lang="en-US" altLang="zh-CN" sz="1600" b="1" dirty="0">
                    <a:solidFill>
                      <a:srgbClr val="404040"/>
                    </a:solidFill>
                    <a:latin typeface="等线" panose="02010600030101010101" pitchFamily="2" charset="-122"/>
                    <a:ea typeface="等线" panose="02010600030101010101" pitchFamily="2" charset="-122"/>
                  </a:rPr>
                  <a:t>Step2</a:t>
                </a:r>
                <a:r>
                  <a:rPr lang="zh-CN" altLang="en-US" sz="1600" b="1" dirty="0">
                    <a:solidFill>
                      <a:srgbClr val="404040"/>
                    </a:solidFill>
                    <a:latin typeface="等线" panose="02010600030101010101" pitchFamily="2" charset="-122"/>
                    <a:ea typeface="等线" panose="02010600030101010101" pitchFamily="2" charset="-122"/>
                  </a:rPr>
                  <a:t>：</a:t>
                </a:r>
                <a:r>
                  <a:rPr lang="zh-CN" altLang="en-US" sz="1600" dirty="0">
                    <a:solidFill>
                      <a:srgbClr val="404040"/>
                    </a:solidFill>
                    <a:latin typeface="等线" panose="02010600030101010101" pitchFamily="2" charset="-122"/>
                    <a:ea typeface="等线" panose="02010600030101010101" pitchFamily="2" charset="-122"/>
                  </a:rPr>
                  <a:t>设置簇类数目</a:t>
                </a:r>
                <a:r>
                  <a:rPr lang="en-US" altLang="zh-CN" sz="1600" dirty="0">
                    <a:solidFill>
                      <a:srgbClr val="404040"/>
                    </a:solidFill>
                    <a:latin typeface="等线" panose="02010600030101010101" pitchFamily="2" charset="-122"/>
                    <a:ea typeface="等线" panose="02010600030101010101" pitchFamily="2" charset="-122"/>
                  </a:rPr>
                  <a:t>c</a:t>
                </a:r>
                <a:r>
                  <a:rPr lang="zh-CN" altLang="en-US" sz="1600" dirty="0">
                    <a:solidFill>
                      <a:srgbClr val="404040"/>
                    </a:solidFill>
                    <a:latin typeface="等线" panose="02010600030101010101" pitchFamily="2" charset="-122"/>
                    <a:ea typeface="等线" panose="02010600030101010101" pitchFamily="2" charset="-122"/>
                  </a:rPr>
                  <a:t>；设置模糊指标</a:t>
                </a:r>
                <a14:m>
                  <m:oMath xmlns:m="http://schemas.openxmlformats.org/officeDocument/2006/math">
                    <m:r>
                      <a:rPr lang="en-US" altLang="zh-CN" sz="1600" b="0" i="1" smtClean="0">
                        <a:solidFill>
                          <a:srgbClr val="404040"/>
                        </a:solidFill>
                        <a:latin typeface="Cambria Math" panose="02040503050406030204" pitchFamily="18" charset="0"/>
                      </a:rPr>
                      <m:t>𝑚</m:t>
                    </m:r>
                  </m:oMath>
                </a14:m>
                <a:r>
                  <a:rPr lang="zh-CN" altLang="en-US" sz="1600" dirty="0">
                    <a:solidFill>
                      <a:srgbClr val="404040"/>
                    </a:solidFill>
                    <a:latin typeface="等线" panose="02010600030101010101" pitchFamily="2" charset="-122"/>
                    <a:ea typeface="等线" panose="02010600030101010101" pitchFamily="2" charset="-122"/>
                  </a:rPr>
                  <a:t>，设置迭代允许误差</a:t>
                </a:r>
                <a14:m>
                  <m:oMath xmlns:m="http://schemas.openxmlformats.org/officeDocument/2006/math">
                    <m:r>
                      <a:rPr lang="zh-CN" altLang="en-US" sz="1600" b="0" i="1">
                        <a:solidFill>
                          <a:srgbClr val="404040"/>
                        </a:solidFill>
                        <a:latin typeface="Cambria Math" panose="02040503050406030204" pitchFamily="18" charset="0"/>
                      </a:rPr>
                      <m:t>𝜀</m:t>
                    </m:r>
                  </m:oMath>
                </a14:m>
                <a:r>
                  <a:rPr lang="zh-CN" altLang="en-US" sz="1600" dirty="0">
                    <a:solidFill>
                      <a:srgbClr val="404040"/>
                    </a:solidFill>
                    <a:latin typeface="等线" panose="02010600030101010101" pitchFamily="2" charset="-122"/>
                    <a:ea typeface="等线" panose="02010600030101010101" pitchFamily="2" charset="-122"/>
                  </a:rPr>
                  <a:t>，设置迭代次数</a:t>
                </a:r>
                <a14:m>
                  <m:oMath xmlns:m="http://schemas.openxmlformats.org/officeDocument/2006/math">
                    <m:r>
                      <a:rPr lang="en-US" altLang="zh-CN" sz="1600" b="0" i="1" smtClean="0">
                        <a:solidFill>
                          <a:srgbClr val="404040"/>
                        </a:solidFill>
                        <a:latin typeface="Cambria Math" panose="02040503050406030204" pitchFamily="18" charset="0"/>
                      </a:rPr>
                      <m:t>𝑡</m:t>
                    </m:r>
                  </m:oMath>
                </a14:m>
                <a:r>
                  <a:rPr lang="zh-CN" altLang="en-US" sz="1600" dirty="0">
                    <a:solidFill>
                      <a:srgbClr val="404040"/>
                    </a:solidFill>
                    <a:latin typeface="等线" panose="02010600030101010101" pitchFamily="2" charset="-122"/>
                    <a:ea typeface="等线" panose="02010600030101010101" pitchFamily="2" charset="-122"/>
                  </a:rPr>
                  <a:t>；初始化隶属度矩阵</a:t>
                </a:r>
                <a14:m>
                  <m:oMath xmlns:m="http://schemas.openxmlformats.org/officeDocument/2006/math">
                    <m:r>
                      <a:rPr lang="en-US" altLang="zh-CN" sz="1600" b="0" i="1" smtClean="0">
                        <a:solidFill>
                          <a:srgbClr val="404040"/>
                        </a:solidFill>
                        <a:latin typeface="Cambria Math" panose="02040503050406030204" pitchFamily="18" charset="0"/>
                      </a:rPr>
                      <m:t>𝑈</m:t>
                    </m:r>
                    <m:r>
                      <a:rPr lang="en-US" altLang="zh-CN" sz="1600" b="0" i="1" smtClean="0">
                        <a:solidFill>
                          <a:srgbClr val="404040"/>
                        </a:solidFill>
                        <a:latin typeface="Cambria Math" panose="02040503050406030204" pitchFamily="18" charset="0"/>
                      </a:rPr>
                      <m:t>(0)</m:t>
                    </m:r>
                  </m:oMath>
                </a14:m>
                <a:r>
                  <a:rPr lang="zh-CN" altLang="en-US" sz="1600" dirty="0">
                    <a:solidFill>
                      <a:srgbClr val="404040"/>
                    </a:solidFill>
                    <a:latin typeface="等线" panose="02010600030101010101" pitchFamily="2" charset="-122"/>
                    <a:ea typeface="等线" panose="02010600030101010101" pitchFamily="2" charset="-122"/>
                  </a:rPr>
                  <a:t>。</a:t>
                </a:r>
                <a:endParaRPr lang="en-US" altLang="zh-CN" sz="1600" dirty="0">
                  <a:solidFill>
                    <a:srgbClr val="404040"/>
                  </a:solidFill>
                  <a:latin typeface="等线" panose="02010600030101010101" pitchFamily="2" charset="-122"/>
                  <a:ea typeface="等线" panose="02010600030101010101" pitchFamily="2" charset="-122"/>
                </a:endParaRPr>
              </a:p>
              <a:p>
                <a:r>
                  <a:rPr lang="en-US" altLang="zh-CN" sz="1600" b="1" dirty="0">
                    <a:solidFill>
                      <a:srgbClr val="404040"/>
                    </a:solidFill>
                    <a:latin typeface="等线" panose="02010600030101010101" pitchFamily="2" charset="-122"/>
                    <a:ea typeface="等线" panose="02010600030101010101" pitchFamily="2" charset="-122"/>
                  </a:rPr>
                  <a:t>Step3</a:t>
                </a:r>
                <a:r>
                  <a:rPr lang="zh-CN" altLang="en-US" sz="1600" b="1" dirty="0">
                    <a:solidFill>
                      <a:srgbClr val="404040"/>
                    </a:solidFill>
                    <a:latin typeface="等线" panose="02010600030101010101" pitchFamily="2" charset="-122"/>
                    <a:ea typeface="等线" panose="02010600030101010101" pitchFamily="2" charset="-122"/>
                  </a:rPr>
                  <a:t>：</a:t>
                </a:r>
                <a:r>
                  <a:rPr lang="zh-CN" altLang="en-US" sz="1600" dirty="0">
                    <a:solidFill>
                      <a:srgbClr val="404040"/>
                    </a:solidFill>
                    <a:latin typeface="等线" panose="02010600030101010101" pitchFamily="2" charset="-122"/>
                    <a:ea typeface="等线" panose="02010600030101010101" pitchFamily="2" charset="-122"/>
                  </a:rPr>
                  <a:t>从样本中随机抽取</a:t>
                </a:r>
                <a14:m>
                  <m:oMath xmlns:m="http://schemas.openxmlformats.org/officeDocument/2006/math">
                    <m:r>
                      <a:rPr lang="en-US" altLang="zh-CN" sz="1600" b="0" i="1" smtClean="0">
                        <a:solidFill>
                          <a:srgbClr val="404040"/>
                        </a:solidFill>
                        <a:latin typeface="Cambria Math" panose="02040503050406030204" pitchFamily="18" charset="0"/>
                      </a:rPr>
                      <m:t>𝑐</m:t>
                    </m:r>
                  </m:oMath>
                </a14:m>
                <a:r>
                  <a:rPr lang="zh-CN" altLang="en-US" sz="1600" dirty="0">
                    <a:solidFill>
                      <a:srgbClr val="404040"/>
                    </a:solidFill>
                    <a:latin typeface="等线" panose="02010600030101010101" pitchFamily="2" charset="-122"/>
                    <a:ea typeface="等线" panose="02010600030101010101" pitchFamily="2" charset="-122"/>
                  </a:rPr>
                  <a:t>个样本作为初始簇类中心</a:t>
                </a:r>
                <a14:m>
                  <m:oMath xmlns:m="http://schemas.openxmlformats.org/officeDocument/2006/math">
                    <m:r>
                      <a:rPr lang="en-US" altLang="zh-CN" sz="1600" b="0" i="1" smtClean="0">
                        <a:solidFill>
                          <a:srgbClr val="404040"/>
                        </a:solidFill>
                        <a:latin typeface="Cambria Math" panose="02040503050406030204" pitchFamily="18" charset="0"/>
                      </a:rPr>
                      <m:t>𝑉</m:t>
                    </m:r>
                  </m:oMath>
                </a14:m>
                <a:r>
                  <a:rPr lang="zh-CN" altLang="en-US" sz="1600" dirty="0">
                    <a:solidFill>
                      <a:srgbClr val="404040"/>
                    </a:solidFill>
                    <a:latin typeface="等线" panose="02010600030101010101" pitchFamily="2" charset="-122"/>
                    <a:ea typeface="等线" panose="02010600030101010101" pitchFamily="2" charset="-122"/>
                  </a:rPr>
                  <a:t>。</a:t>
                </a:r>
                <a:endParaRPr lang="en-US" altLang="zh-CN" sz="1600" dirty="0">
                  <a:solidFill>
                    <a:srgbClr val="404040"/>
                  </a:solidFill>
                  <a:latin typeface="等线" panose="02010600030101010101" pitchFamily="2" charset="-122"/>
                  <a:ea typeface="等线" panose="02010600030101010101" pitchFamily="2" charset="-122"/>
                </a:endParaRPr>
              </a:p>
              <a:p>
                <a:r>
                  <a:rPr lang="en-US" altLang="zh-CN" sz="1600" b="1" dirty="0">
                    <a:solidFill>
                      <a:srgbClr val="404040"/>
                    </a:solidFill>
                    <a:latin typeface="等线" panose="02010600030101010101" pitchFamily="2" charset="-122"/>
                    <a:ea typeface="等线" panose="02010600030101010101" pitchFamily="2" charset="-122"/>
                  </a:rPr>
                  <a:t>Step4</a:t>
                </a:r>
                <a:r>
                  <a:rPr lang="zh-CN" altLang="en-US" sz="1600" b="1" dirty="0">
                    <a:solidFill>
                      <a:srgbClr val="404040"/>
                    </a:solidFill>
                    <a:latin typeface="等线" panose="02010600030101010101" pitchFamily="2" charset="-122"/>
                    <a:ea typeface="等线" panose="02010600030101010101" pitchFamily="2" charset="-122"/>
                  </a:rPr>
                  <a:t>：</a:t>
                </a:r>
                <a:r>
                  <a:rPr lang="zh-CN" altLang="en-US" sz="1600" dirty="0">
                    <a:solidFill>
                      <a:srgbClr val="404040"/>
                    </a:solidFill>
                    <a:latin typeface="等线" panose="02010600030101010101" pitchFamily="2" charset="-122"/>
                    <a:ea typeface="等线" panose="02010600030101010101" pitchFamily="2" charset="-122"/>
                  </a:rPr>
                  <a:t>根据公式更新隶属度矩阵</a:t>
                </a:r>
                <a14:m>
                  <m:oMath xmlns:m="http://schemas.openxmlformats.org/officeDocument/2006/math">
                    <m:r>
                      <a:rPr lang="en-US" altLang="zh-CN" sz="1600" b="0" i="1" smtClean="0">
                        <a:solidFill>
                          <a:srgbClr val="404040"/>
                        </a:solidFill>
                        <a:latin typeface="Cambria Math" panose="02040503050406030204" pitchFamily="18" charset="0"/>
                      </a:rPr>
                      <m:t>𝑈</m:t>
                    </m:r>
                    <m:r>
                      <a:rPr lang="zh-CN" altLang="en-US" sz="1600" b="0" i="1">
                        <a:solidFill>
                          <a:srgbClr val="404040"/>
                        </a:solidFill>
                        <a:latin typeface="Cambria Math" panose="02040503050406030204" pitchFamily="18" charset="0"/>
                      </a:rPr>
                      <m:t>和</m:t>
                    </m:r>
                  </m:oMath>
                </a14:m>
                <a:r>
                  <a:rPr lang="zh-CN" altLang="en-US" sz="1600" dirty="0">
                    <a:solidFill>
                      <a:srgbClr val="404040"/>
                    </a:solidFill>
                    <a:latin typeface="等线" panose="02010600030101010101" pitchFamily="2" charset="-122"/>
                    <a:ea typeface="等线" panose="02010600030101010101" pitchFamily="2" charset="-122"/>
                  </a:rPr>
                  <a:t>聚类中心</a:t>
                </a:r>
                <a14:m>
                  <m:oMath xmlns:m="http://schemas.openxmlformats.org/officeDocument/2006/math">
                    <m:r>
                      <a:rPr lang="en-US" altLang="zh-CN" sz="1600" b="0" i="1" smtClean="0">
                        <a:solidFill>
                          <a:srgbClr val="404040"/>
                        </a:solidFill>
                        <a:latin typeface="Cambria Math" panose="02040503050406030204" pitchFamily="18" charset="0"/>
                      </a:rPr>
                      <m:t>𝑉</m:t>
                    </m:r>
                  </m:oMath>
                </a14:m>
                <a:r>
                  <a:rPr lang="en-US" altLang="zh-CN" sz="1600" dirty="0">
                    <a:solidFill>
                      <a:srgbClr val="404040"/>
                    </a:solidFill>
                    <a:latin typeface="等线" panose="02010600030101010101" pitchFamily="2" charset="-122"/>
                    <a:ea typeface="等线" panose="02010600030101010101" pitchFamily="2" charset="-122"/>
                  </a:rPr>
                  <a:t>.</a:t>
                </a:r>
              </a:p>
              <a:p>
                <a:r>
                  <a:rPr lang="en-US" altLang="zh-CN" sz="1600" b="1" dirty="0">
                    <a:solidFill>
                      <a:srgbClr val="404040"/>
                    </a:solidFill>
                    <a:latin typeface="等线" panose="02010600030101010101" pitchFamily="2" charset="-122"/>
                    <a:ea typeface="等线" panose="02010600030101010101" pitchFamily="2" charset="-122"/>
                  </a:rPr>
                  <a:t>Step5</a:t>
                </a:r>
                <a:r>
                  <a:rPr lang="zh-CN" altLang="en-US" sz="1600" b="1" dirty="0">
                    <a:solidFill>
                      <a:srgbClr val="404040"/>
                    </a:solidFill>
                    <a:latin typeface="等线" panose="02010600030101010101" pitchFamily="2" charset="-122"/>
                    <a:ea typeface="等线" panose="02010600030101010101" pitchFamily="2" charset="-122"/>
                  </a:rPr>
                  <a:t>：</a:t>
                </a:r>
                <a:r>
                  <a:rPr lang="zh-CN" altLang="en-US" sz="1600" dirty="0">
                    <a:solidFill>
                      <a:srgbClr val="404040"/>
                    </a:solidFill>
                    <a:latin typeface="等线" panose="02010600030101010101" pitchFamily="2" charset="-122"/>
                    <a:ea typeface="等线" panose="02010600030101010101" pitchFamily="2" charset="-122"/>
                  </a:rPr>
                  <a:t>判断是否满足迭代停止条件</a:t>
                </a:r>
                <a14:m>
                  <m:oMath xmlns:m="http://schemas.openxmlformats.org/officeDocument/2006/math">
                    <m:r>
                      <a:rPr lang="en-US" altLang="zh-CN" sz="1600" b="0" i="1" smtClean="0">
                        <a:solidFill>
                          <a:srgbClr val="404040"/>
                        </a:solidFill>
                        <a:latin typeface="Cambria Math" panose="02040503050406030204" pitchFamily="18" charset="0"/>
                      </a:rPr>
                      <m:t>||</m:t>
                    </m:r>
                    <m:r>
                      <a:rPr lang="en-US" altLang="zh-CN" sz="1600" b="0" i="1" smtClean="0">
                        <a:solidFill>
                          <a:srgbClr val="404040"/>
                        </a:solidFill>
                        <a:latin typeface="Cambria Math" panose="02040503050406030204" pitchFamily="18" charset="0"/>
                      </a:rPr>
                      <m:t>𝐽</m:t>
                    </m:r>
                    <m:d>
                      <m:dPr>
                        <m:ctrlPr>
                          <a:rPr lang="en-US" altLang="zh-CN" sz="1600" i="1" smtClean="0">
                            <a:solidFill>
                              <a:srgbClr val="404040"/>
                            </a:solidFill>
                            <a:latin typeface="Cambria Math" panose="02040503050406030204" pitchFamily="18" charset="0"/>
                          </a:rPr>
                        </m:ctrlPr>
                      </m:dPr>
                      <m:e>
                        <m:r>
                          <a:rPr lang="en-US" altLang="zh-CN" sz="1600" b="0" i="1" smtClean="0">
                            <a:solidFill>
                              <a:srgbClr val="404040"/>
                            </a:solidFill>
                            <a:latin typeface="Cambria Math" panose="02040503050406030204" pitchFamily="18" charset="0"/>
                          </a:rPr>
                          <m:t>𝑡</m:t>
                        </m:r>
                      </m:e>
                    </m:d>
                    <m:r>
                      <a:rPr lang="en-US" altLang="zh-CN" sz="1600" b="0" i="1" smtClean="0">
                        <a:solidFill>
                          <a:srgbClr val="404040"/>
                        </a:solidFill>
                        <a:latin typeface="Cambria Math" panose="02040503050406030204" pitchFamily="18" charset="0"/>
                      </a:rPr>
                      <m:t>−</m:t>
                    </m:r>
                    <m:r>
                      <a:rPr lang="en-US" altLang="zh-CN" sz="1600" b="0" i="1" smtClean="0">
                        <a:solidFill>
                          <a:srgbClr val="404040"/>
                        </a:solidFill>
                        <a:latin typeface="Cambria Math" panose="02040503050406030204" pitchFamily="18" charset="0"/>
                      </a:rPr>
                      <m:t>𝐽</m:t>
                    </m:r>
                    <m:r>
                      <a:rPr lang="en-US" altLang="zh-CN" sz="1600" b="0" i="1" smtClean="0">
                        <a:solidFill>
                          <a:srgbClr val="404040"/>
                        </a:solidFill>
                        <a:latin typeface="Cambria Math" panose="02040503050406030204" pitchFamily="18" charset="0"/>
                      </a:rPr>
                      <m:t>(</m:t>
                    </m:r>
                    <m:r>
                      <a:rPr lang="en-US" altLang="zh-CN" sz="1600" b="0" i="1" smtClean="0">
                        <a:solidFill>
                          <a:srgbClr val="404040"/>
                        </a:solidFill>
                        <a:latin typeface="Cambria Math" panose="02040503050406030204" pitchFamily="18" charset="0"/>
                      </a:rPr>
                      <m:t>𝑡</m:t>
                    </m:r>
                    <m:r>
                      <a:rPr lang="en-US" altLang="zh-CN" sz="1600" b="0" i="1" smtClean="0">
                        <a:solidFill>
                          <a:srgbClr val="404040"/>
                        </a:solidFill>
                        <a:latin typeface="Cambria Math" panose="02040503050406030204" pitchFamily="18" charset="0"/>
                      </a:rPr>
                      <m:t>−1)||≤</m:t>
                    </m:r>
                    <m:r>
                      <a:rPr lang="zh-CN" altLang="en-US" sz="1600" b="0" i="1">
                        <a:solidFill>
                          <a:srgbClr val="404040"/>
                        </a:solidFill>
                        <a:latin typeface="Cambria Math" panose="02040503050406030204" pitchFamily="18" charset="0"/>
                      </a:rPr>
                      <m:t>𝜀</m:t>
                    </m:r>
                  </m:oMath>
                </a14:m>
                <a:r>
                  <a:rPr lang="zh-CN" altLang="en-US" sz="1600" dirty="0">
                    <a:solidFill>
                      <a:srgbClr val="404040"/>
                    </a:solidFill>
                    <a:latin typeface="等线" panose="02010600030101010101" pitchFamily="2" charset="-122"/>
                    <a:ea typeface="等线" panose="02010600030101010101" pitchFamily="2" charset="-122"/>
                  </a:rPr>
                  <a:t>，如不满足，返回</a:t>
                </a:r>
                <a:r>
                  <a:rPr lang="en-US" altLang="zh-CN" sz="1600" dirty="0">
                    <a:solidFill>
                      <a:srgbClr val="404040"/>
                    </a:solidFill>
                    <a:latin typeface="等线" panose="02010600030101010101" pitchFamily="2" charset="-122"/>
                    <a:ea typeface="等线" panose="02010600030101010101" pitchFamily="2" charset="-122"/>
                  </a:rPr>
                  <a:t>Step3</a:t>
                </a:r>
                <a:r>
                  <a:rPr lang="zh-CN" altLang="en-US" sz="1600" dirty="0">
                    <a:solidFill>
                      <a:srgbClr val="404040"/>
                    </a:solidFill>
                    <a:latin typeface="等线" panose="02010600030101010101" pitchFamily="2" charset="-122"/>
                    <a:ea typeface="等线" panose="02010600030101010101" pitchFamily="2" charset="-122"/>
                  </a:rPr>
                  <a:t>继续迭代；如满足，退出迭代，并输出簇类中心向量矩阵</a:t>
                </a:r>
                <a14:m>
                  <m:oMath xmlns:m="http://schemas.openxmlformats.org/officeDocument/2006/math">
                    <m:r>
                      <a:rPr lang="en-US" altLang="zh-CN" sz="1600" b="0" i="1">
                        <a:solidFill>
                          <a:srgbClr val="404040"/>
                        </a:solidFill>
                        <a:latin typeface="Cambria Math" panose="02040503050406030204" pitchFamily="18" charset="0"/>
                      </a:rPr>
                      <m:t>𝑉</m:t>
                    </m:r>
                    <m:r>
                      <a:rPr lang="en-US" altLang="zh-CN" sz="1600" b="0" i="1">
                        <a:solidFill>
                          <a:srgbClr val="404040"/>
                        </a:solidFill>
                        <a:latin typeface="Cambria Math" panose="02040503050406030204" pitchFamily="18" charset="0"/>
                      </a:rPr>
                      <m:t>={</m:t>
                    </m:r>
                    <m:sSub>
                      <m:sSubPr>
                        <m:ctrlPr>
                          <a:rPr lang="en-US" altLang="zh-CN" sz="1600" i="1">
                            <a:solidFill>
                              <a:srgbClr val="404040"/>
                            </a:solidFill>
                            <a:latin typeface="Cambria Math" panose="02040503050406030204" pitchFamily="18" charset="0"/>
                          </a:rPr>
                        </m:ctrlPr>
                      </m:sSubPr>
                      <m:e>
                        <m:r>
                          <a:rPr lang="en-US" altLang="zh-CN" sz="1600" b="0" i="1">
                            <a:solidFill>
                              <a:srgbClr val="404040"/>
                            </a:solidFill>
                            <a:latin typeface="Cambria Math" panose="02040503050406030204" pitchFamily="18" charset="0"/>
                          </a:rPr>
                          <m:t>𝑣</m:t>
                        </m:r>
                      </m:e>
                      <m:sub>
                        <m:r>
                          <a:rPr lang="en-US" altLang="zh-CN" sz="1600" b="0" i="1">
                            <a:solidFill>
                              <a:srgbClr val="404040"/>
                            </a:solidFill>
                            <a:latin typeface="Cambria Math" panose="02040503050406030204" pitchFamily="18" charset="0"/>
                          </a:rPr>
                          <m:t>1</m:t>
                        </m:r>
                      </m:sub>
                    </m:sSub>
                    <m:r>
                      <a:rPr lang="en-US" altLang="zh-CN" sz="1600" b="0" i="1">
                        <a:solidFill>
                          <a:srgbClr val="404040"/>
                        </a:solidFill>
                        <a:latin typeface="Cambria Math" panose="02040503050406030204" pitchFamily="18" charset="0"/>
                      </a:rPr>
                      <m:t>,</m:t>
                    </m:r>
                    <m:sSub>
                      <m:sSubPr>
                        <m:ctrlPr>
                          <a:rPr lang="en-US" altLang="zh-CN" sz="1600" i="1">
                            <a:solidFill>
                              <a:srgbClr val="404040"/>
                            </a:solidFill>
                            <a:latin typeface="Cambria Math" panose="02040503050406030204" pitchFamily="18" charset="0"/>
                          </a:rPr>
                        </m:ctrlPr>
                      </m:sSubPr>
                      <m:e>
                        <m:r>
                          <a:rPr lang="en-US" altLang="zh-CN" sz="1600" b="0" i="1">
                            <a:solidFill>
                              <a:srgbClr val="404040"/>
                            </a:solidFill>
                            <a:latin typeface="Cambria Math" panose="02040503050406030204" pitchFamily="18" charset="0"/>
                          </a:rPr>
                          <m:t>𝑣</m:t>
                        </m:r>
                      </m:e>
                      <m:sub>
                        <m:r>
                          <a:rPr lang="en-US" altLang="zh-CN" sz="1600" b="0" i="1">
                            <a:solidFill>
                              <a:srgbClr val="404040"/>
                            </a:solidFill>
                            <a:latin typeface="Cambria Math" panose="02040503050406030204" pitchFamily="18" charset="0"/>
                          </a:rPr>
                          <m:t>2</m:t>
                        </m:r>
                      </m:sub>
                    </m:sSub>
                    <m:r>
                      <a:rPr lang="en-US" altLang="zh-CN" sz="1600" b="0" i="1">
                        <a:solidFill>
                          <a:srgbClr val="404040"/>
                        </a:solidFill>
                        <a:latin typeface="Cambria Math" panose="02040503050406030204" pitchFamily="18" charset="0"/>
                      </a:rPr>
                      <m:t>,……,</m:t>
                    </m:r>
                    <m:sSub>
                      <m:sSubPr>
                        <m:ctrlPr>
                          <a:rPr lang="en-US" altLang="zh-CN" sz="1600" i="1">
                            <a:solidFill>
                              <a:srgbClr val="404040"/>
                            </a:solidFill>
                            <a:latin typeface="Cambria Math" panose="02040503050406030204" pitchFamily="18" charset="0"/>
                          </a:rPr>
                        </m:ctrlPr>
                      </m:sSubPr>
                      <m:e>
                        <m:r>
                          <a:rPr lang="en-US" altLang="zh-CN" sz="1600" b="0" i="1">
                            <a:solidFill>
                              <a:srgbClr val="404040"/>
                            </a:solidFill>
                            <a:latin typeface="Cambria Math" panose="02040503050406030204" pitchFamily="18" charset="0"/>
                          </a:rPr>
                          <m:t>𝑣</m:t>
                        </m:r>
                      </m:e>
                      <m:sub>
                        <m:r>
                          <a:rPr lang="en-US" altLang="zh-CN" sz="1600" b="0" i="1">
                            <a:solidFill>
                              <a:srgbClr val="404040"/>
                            </a:solidFill>
                            <a:latin typeface="Cambria Math" panose="02040503050406030204" pitchFamily="18" charset="0"/>
                          </a:rPr>
                          <m:t>𝑐</m:t>
                        </m:r>
                      </m:sub>
                    </m:sSub>
                    <m:r>
                      <a:rPr lang="en-US" altLang="zh-CN" sz="1600" b="0" i="1">
                        <a:solidFill>
                          <a:srgbClr val="404040"/>
                        </a:solidFill>
                        <a:latin typeface="Cambria Math" panose="02040503050406030204" pitchFamily="18" charset="0"/>
                      </a:rPr>
                      <m:t>}</m:t>
                    </m:r>
                  </m:oMath>
                </a14:m>
                <a:r>
                  <a:rPr lang="zh-CN" altLang="en-US" sz="1600" dirty="0">
                    <a:solidFill>
                      <a:srgbClr val="404040"/>
                    </a:solidFill>
                    <a:latin typeface="等线" panose="02010600030101010101" pitchFamily="2" charset="-122"/>
                    <a:ea typeface="等线" panose="02010600030101010101" pitchFamily="2" charset="-122"/>
                  </a:rPr>
                  <a:t>和隶属度矩阵</a:t>
                </a:r>
                <a14:m>
                  <m:oMath xmlns:m="http://schemas.openxmlformats.org/officeDocument/2006/math">
                    <m:r>
                      <a:rPr lang="en-US" altLang="zh-CN" sz="1600" b="0" i="1">
                        <a:solidFill>
                          <a:srgbClr val="404040"/>
                        </a:solidFill>
                        <a:latin typeface="Cambria Math" panose="02040503050406030204" pitchFamily="18" charset="0"/>
                      </a:rPr>
                      <m:t>𝑈</m:t>
                    </m:r>
                    <m:r>
                      <a:rPr lang="zh-CN" altLang="en-US" sz="1600" b="0" i="1">
                        <a:solidFill>
                          <a:srgbClr val="404040"/>
                        </a:solidFill>
                        <a:latin typeface="Cambria Math" panose="02040503050406030204" pitchFamily="18" charset="0"/>
                      </a:rPr>
                      <m:t>。</m:t>
                    </m:r>
                  </m:oMath>
                </a14:m>
                <a:endParaRPr lang="en-US" altLang="zh-CN" sz="1600" dirty="0">
                  <a:solidFill>
                    <a:srgbClr val="404040"/>
                  </a:solidFill>
                  <a:latin typeface="等线" panose="02010600030101010101" pitchFamily="2" charset="-122"/>
                  <a:ea typeface="等线" panose="02010600030101010101" pitchFamily="2" charset="-122"/>
                </a:endParaRPr>
              </a:p>
            </p:txBody>
          </p:sp>
        </mc:Choice>
        <mc:Fallback xmlns="">
          <p:sp>
            <p:nvSpPr>
              <p:cNvPr id="12" name="文本框 11">
                <a:extLst>
                  <a:ext uri="{FF2B5EF4-FFF2-40B4-BE49-F238E27FC236}">
                    <a16:creationId xmlns:a16="http://schemas.microsoft.com/office/drawing/2014/main" id="{753DF0A5-51F7-D2FE-0142-B76AD145EF73}"/>
                  </a:ext>
                </a:extLst>
              </p:cNvPr>
              <p:cNvSpPr txBox="1">
                <a:spLocks noRot="1" noChangeAspect="1" noMove="1" noResize="1" noEditPoints="1" noAdjustHandles="1" noChangeArrowheads="1" noChangeShapeType="1" noTextEdit="1"/>
              </p:cNvSpPr>
              <p:nvPr/>
            </p:nvSpPr>
            <p:spPr>
              <a:xfrm>
                <a:off x="833075" y="1697423"/>
                <a:ext cx="5435964" cy="3293209"/>
              </a:xfrm>
              <a:prstGeom prst="rect">
                <a:avLst/>
              </a:prstGeom>
              <a:blipFill>
                <a:blip r:embed="rId4"/>
                <a:stretch>
                  <a:fillRect l="-673" t="-555" r="-4489" b="-12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309764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7348A6-9AB5-0816-15CB-DFF793B0DF23}"/>
              </a:ext>
            </a:extLst>
          </p:cNvPr>
          <p:cNvSpPr txBox="1"/>
          <p:nvPr/>
        </p:nvSpPr>
        <p:spPr>
          <a:xfrm>
            <a:off x="4017902" y="430299"/>
            <a:ext cx="3413114" cy="3770263"/>
          </a:xfrm>
          <a:prstGeom prst="rect">
            <a:avLst/>
          </a:prstGeom>
          <a:noFill/>
        </p:spPr>
        <p:txBody>
          <a:bodyPr wrap="none" rtlCol="0">
            <a:spAutoFit/>
          </a:bodyPr>
          <a:lstStyle/>
          <a:p>
            <a:r>
              <a:rPr lang="en-US" altLang="zh-CN" sz="23900" dirty="0">
                <a:gradFill>
                  <a:gsLst>
                    <a:gs pos="52300">
                      <a:srgbClr val="41675D">
                        <a:alpha val="27000"/>
                      </a:srgbClr>
                    </a:gs>
                    <a:gs pos="0">
                      <a:srgbClr val="41675D"/>
                    </a:gs>
                    <a:gs pos="100000">
                      <a:srgbClr val="41675D">
                        <a:alpha val="0"/>
                      </a:srgbClr>
                    </a:gs>
                  </a:gsLst>
                  <a:lin ang="5400000" scaled="1"/>
                </a:gradFill>
                <a:latin typeface="等线" panose="02010600030101010101" pitchFamily="2" charset="-122"/>
                <a:ea typeface="等线" panose="02010600030101010101" pitchFamily="2" charset="-122"/>
              </a:rPr>
              <a:t>04</a:t>
            </a:r>
            <a:endParaRPr lang="zh-CN" altLang="en-US" sz="23900" dirty="0">
              <a:gradFill>
                <a:gsLst>
                  <a:gs pos="52300">
                    <a:srgbClr val="41675D">
                      <a:alpha val="27000"/>
                    </a:srgbClr>
                  </a:gs>
                  <a:gs pos="0">
                    <a:srgbClr val="41675D"/>
                  </a:gs>
                  <a:gs pos="100000">
                    <a:srgbClr val="41675D">
                      <a:alpha val="0"/>
                    </a:srgbClr>
                  </a:gs>
                </a:gsLst>
                <a:lin ang="5400000" scaled="1"/>
              </a:gradFill>
              <a:latin typeface="等线" panose="02010600030101010101" pitchFamily="2" charset="-122"/>
              <a:ea typeface="等线" panose="02010600030101010101" pitchFamily="2" charset="-122"/>
            </a:endParaRPr>
          </a:p>
        </p:txBody>
      </p:sp>
      <p:grpSp>
        <p:nvGrpSpPr>
          <p:cNvPr id="3959" name="组合 3958">
            <a:extLst>
              <a:ext uri="{FF2B5EF4-FFF2-40B4-BE49-F238E27FC236}">
                <a16:creationId xmlns:a16="http://schemas.microsoft.com/office/drawing/2014/main" id="{4EF644B2-4935-F5BF-ED3F-0E3FB051DBDE}"/>
              </a:ext>
            </a:extLst>
          </p:cNvPr>
          <p:cNvGrpSpPr/>
          <p:nvPr/>
        </p:nvGrpSpPr>
        <p:grpSpPr>
          <a:xfrm>
            <a:off x="0" y="2595863"/>
            <a:ext cx="12192000" cy="2660375"/>
            <a:chOff x="0" y="3450986"/>
            <a:chExt cx="12192000" cy="2660375"/>
          </a:xfrm>
        </p:grpSpPr>
        <p:pic>
          <p:nvPicPr>
            <p:cNvPr id="3920" name="图片 3919" descr="D:\51PPT模板网\51pptmoban.com\图片.jpg">
              <a:extLst>
                <a:ext uri="{FF2B5EF4-FFF2-40B4-BE49-F238E27FC236}">
                  <a16:creationId xmlns:a16="http://schemas.microsoft.com/office/drawing/2014/main" id="{9847AAD2-94E0-C96A-BAF9-91D4D977D45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84803" y="4777898"/>
              <a:ext cx="8777092" cy="1333463"/>
            </a:xfrm>
            <a:prstGeom prst="rect">
              <a:avLst/>
            </a:prstGeom>
          </p:spPr>
        </p:pic>
        <p:sp>
          <p:nvSpPr>
            <p:cNvPr id="3921" name="矩形: 圆角 3920">
              <a:extLst>
                <a:ext uri="{FF2B5EF4-FFF2-40B4-BE49-F238E27FC236}">
                  <a16:creationId xmlns:a16="http://schemas.microsoft.com/office/drawing/2014/main" id="{002ABE63-AADC-8A85-E511-E91F35408EE3}"/>
                </a:ext>
              </a:extLst>
            </p:cNvPr>
            <p:cNvSpPr/>
            <p:nvPr/>
          </p:nvSpPr>
          <p:spPr>
            <a:xfrm>
              <a:off x="0" y="3450986"/>
              <a:ext cx="12192000" cy="1333463"/>
            </a:xfrm>
            <a:prstGeom prst="roundRect">
              <a:avLst>
                <a:gd name="adj" fmla="val 0"/>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sp>
        <p:nvSpPr>
          <p:cNvPr id="3929" name="文本框 3928">
            <a:extLst>
              <a:ext uri="{FF2B5EF4-FFF2-40B4-BE49-F238E27FC236}">
                <a16:creationId xmlns:a16="http://schemas.microsoft.com/office/drawing/2014/main" id="{0C8AB590-2055-E7A4-BF92-BB82F3363E11}"/>
              </a:ext>
            </a:extLst>
          </p:cNvPr>
          <p:cNvSpPr txBox="1"/>
          <p:nvPr/>
        </p:nvSpPr>
        <p:spPr>
          <a:xfrm>
            <a:off x="3695343" y="2882036"/>
            <a:ext cx="4801314" cy="707886"/>
          </a:xfrm>
          <a:prstGeom prst="rect">
            <a:avLst/>
          </a:prstGeom>
          <a:noFill/>
        </p:spPr>
        <p:txBody>
          <a:bodyPr wrap="none" rtlCol="0">
            <a:spAutoFit/>
          </a:bodyPr>
          <a:lstStyle/>
          <a:p>
            <a:pPr algn="ctr" eaLnBrk="1" hangingPunct="1"/>
            <a:r>
              <a:rPr lang="zh-CN" altLang="en-US" sz="4000" b="1" dirty="0">
                <a:solidFill>
                  <a:schemeClr val="bg1"/>
                </a:solidFill>
                <a:latin typeface="等线" panose="02010600030101010101" pitchFamily="2" charset="-122"/>
                <a:ea typeface="等线" panose="02010600030101010101" pitchFamily="2" charset="-122"/>
                <a:cs typeface="+mn-ea"/>
                <a:sym typeface="+mn-lt"/>
              </a:rPr>
              <a:t>代码实现及实验结果</a:t>
            </a:r>
          </a:p>
        </p:txBody>
      </p:sp>
      <p:grpSp>
        <p:nvGrpSpPr>
          <p:cNvPr id="3947" name="组合 3946">
            <a:extLst>
              <a:ext uri="{FF2B5EF4-FFF2-40B4-BE49-F238E27FC236}">
                <a16:creationId xmlns:a16="http://schemas.microsoft.com/office/drawing/2014/main" id="{BEE2BC52-AC25-F00D-620B-65272C2A3D2C}"/>
              </a:ext>
            </a:extLst>
          </p:cNvPr>
          <p:cNvGrpSpPr/>
          <p:nvPr/>
        </p:nvGrpSpPr>
        <p:grpSpPr>
          <a:xfrm>
            <a:off x="2946052" y="2902212"/>
            <a:ext cx="6299895" cy="667535"/>
            <a:chOff x="2495404" y="2589213"/>
            <a:chExt cx="6299895" cy="667535"/>
          </a:xfrm>
        </p:grpSpPr>
        <p:sp>
          <p:nvSpPr>
            <p:cNvPr id="3945" name="左大括号 3944">
              <a:extLst>
                <a:ext uri="{FF2B5EF4-FFF2-40B4-BE49-F238E27FC236}">
                  <a16:creationId xmlns:a16="http://schemas.microsoft.com/office/drawing/2014/main" id="{D78781F7-B47B-BCC2-1943-ABE6A785AA5E}"/>
                </a:ext>
              </a:extLst>
            </p:cNvPr>
            <p:cNvSpPr/>
            <p:nvPr/>
          </p:nvSpPr>
          <p:spPr>
            <a:xfrm>
              <a:off x="2495404" y="2589214"/>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3946" name="左大括号 3945">
              <a:extLst>
                <a:ext uri="{FF2B5EF4-FFF2-40B4-BE49-F238E27FC236}">
                  <a16:creationId xmlns:a16="http://schemas.microsoft.com/office/drawing/2014/main" id="{1DC0BF02-2552-A04D-243B-A173A7E10E05}"/>
                </a:ext>
              </a:extLst>
            </p:cNvPr>
            <p:cNvSpPr/>
            <p:nvPr/>
          </p:nvSpPr>
          <p:spPr>
            <a:xfrm rot="10800000">
              <a:off x="8639851" y="2589213"/>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sp>
        <p:nvSpPr>
          <p:cNvPr id="4" name="文本框 3">
            <a:extLst>
              <a:ext uri="{FF2B5EF4-FFF2-40B4-BE49-F238E27FC236}">
                <a16:creationId xmlns:a16="http://schemas.microsoft.com/office/drawing/2014/main" id="{6085CADE-9F7D-1867-E5CC-9C00CEC45BD4}"/>
              </a:ext>
            </a:extLst>
          </p:cNvPr>
          <p:cNvSpPr txBox="1"/>
          <p:nvPr/>
        </p:nvSpPr>
        <p:spPr>
          <a:xfrm>
            <a:off x="2260600" y="5019383"/>
            <a:ext cx="7670800" cy="341184"/>
          </a:xfrm>
          <a:prstGeom prst="rect">
            <a:avLst/>
          </a:prstGeom>
          <a:noFill/>
        </p:spPr>
        <p:txBody>
          <a:bodyPr wrap="square">
            <a:spAutoFit/>
          </a:bodyPr>
          <a:lstStyle/>
          <a:p>
            <a:pPr algn="ctr">
              <a:lnSpc>
                <a:spcPct val="150000"/>
              </a:lnSpc>
            </a:pPr>
            <a:r>
              <a:rPr lang="zh-CN" altLang="en-US" sz="1200" b="1" dirty="0">
                <a:solidFill>
                  <a:schemeClr val="bg1">
                    <a:lumMod val="50000"/>
                  </a:schemeClr>
                </a:solidFill>
                <a:latin typeface="等线" panose="02010600030101010101" pitchFamily="2" charset="-122"/>
                <a:ea typeface="等线" panose="02010600030101010101" pitchFamily="2" charset="-122"/>
              </a:rPr>
              <a:t>这一节展示</a:t>
            </a:r>
            <a:r>
              <a:rPr lang="en-US" altLang="zh-CN" sz="1200" b="1" dirty="0">
                <a:solidFill>
                  <a:schemeClr val="bg1">
                    <a:lumMod val="50000"/>
                  </a:schemeClr>
                </a:solidFill>
                <a:latin typeface="等线" panose="02010600030101010101" pitchFamily="2" charset="-122"/>
                <a:ea typeface="等线" panose="02010600030101010101" pitchFamily="2" charset="-122"/>
              </a:rPr>
              <a:t>k-means </a:t>
            </a:r>
            <a:r>
              <a:rPr lang="zh-CN" altLang="en-US" sz="1200" b="1" dirty="0">
                <a:solidFill>
                  <a:schemeClr val="bg1">
                    <a:lumMod val="50000"/>
                  </a:schemeClr>
                </a:solidFill>
                <a:latin typeface="等线" panose="02010600030101010101" pitchFamily="2" charset="-122"/>
                <a:ea typeface="等线" panose="02010600030101010101" pitchFamily="2" charset="-122"/>
              </a:rPr>
              <a:t>聚类和</a:t>
            </a:r>
            <a:r>
              <a:rPr lang="en-US" altLang="zh-CN" sz="1200" b="1" dirty="0">
                <a:solidFill>
                  <a:schemeClr val="bg1">
                    <a:lumMod val="50000"/>
                  </a:schemeClr>
                </a:solidFill>
                <a:latin typeface="等线" panose="02010600030101010101" pitchFamily="2" charset="-122"/>
                <a:ea typeface="等线" panose="02010600030101010101" pitchFamily="2" charset="-122"/>
              </a:rPr>
              <a:t>FCM </a:t>
            </a:r>
            <a:r>
              <a:rPr lang="zh-CN" altLang="en-US" sz="1200" b="1" dirty="0">
                <a:solidFill>
                  <a:schemeClr val="bg1">
                    <a:lumMod val="50000"/>
                  </a:schemeClr>
                </a:solidFill>
                <a:latin typeface="等线" panose="02010600030101010101" pitchFamily="2" charset="-122"/>
                <a:ea typeface="等线" panose="02010600030101010101" pitchFamily="2" charset="-122"/>
              </a:rPr>
              <a:t>聚类的代码，以及它们在不同数据集上的表现。</a:t>
            </a:r>
          </a:p>
        </p:txBody>
      </p:sp>
    </p:spTree>
    <p:extLst>
      <p:ext uri="{BB962C8B-B14F-4D97-AF65-F5344CB8AC3E}">
        <p14:creationId xmlns:p14="http://schemas.microsoft.com/office/powerpoint/2010/main" val="39410712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9" name="文本框 3928">
            <a:extLst>
              <a:ext uri="{FF2B5EF4-FFF2-40B4-BE49-F238E27FC236}">
                <a16:creationId xmlns:a16="http://schemas.microsoft.com/office/drawing/2014/main" id="{0C8AB590-2055-E7A4-BF92-BB82F3363E11}"/>
              </a:ext>
            </a:extLst>
          </p:cNvPr>
          <p:cNvSpPr txBox="1"/>
          <p:nvPr/>
        </p:nvSpPr>
        <p:spPr>
          <a:xfrm>
            <a:off x="4387845" y="141568"/>
            <a:ext cx="3416320" cy="523220"/>
          </a:xfrm>
          <a:prstGeom prst="rect">
            <a:avLst/>
          </a:prstGeom>
          <a:noFill/>
        </p:spPr>
        <p:txBody>
          <a:bodyPr wrap="none" rtlCol="0">
            <a:spAutoFit/>
          </a:bodyPr>
          <a:lstStyle/>
          <a:p>
            <a:pPr algn="ctr" eaLnBrk="1" hangingPunct="1"/>
            <a:r>
              <a:rPr lang="zh-CN" altLang="en-US" sz="2800" b="1" dirty="0">
                <a:solidFill>
                  <a:schemeClr val="bg1"/>
                </a:solidFill>
                <a:latin typeface="等线" panose="02010600030101010101" pitchFamily="2" charset="-122"/>
                <a:ea typeface="等线" panose="02010600030101010101" pitchFamily="2" charset="-122"/>
                <a:cs typeface="+mn-ea"/>
                <a:sym typeface="+mn-lt"/>
              </a:rPr>
              <a:t>代码实现及实验结果</a:t>
            </a:r>
          </a:p>
        </p:txBody>
      </p:sp>
      <p:grpSp>
        <p:nvGrpSpPr>
          <p:cNvPr id="3947" name="组合 3946">
            <a:extLst>
              <a:ext uri="{FF2B5EF4-FFF2-40B4-BE49-F238E27FC236}">
                <a16:creationId xmlns:a16="http://schemas.microsoft.com/office/drawing/2014/main" id="{BEE2BC52-AC25-F00D-620B-65272C2A3D2C}"/>
              </a:ext>
            </a:extLst>
          </p:cNvPr>
          <p:cNvGrpSpPr/>
          <p:nvPr/>
        </p:nvGrpSpPr>
        <p:grpSpPr>
          <a:xfrm>
            <a:off x="3867149" y="183944"/>
            <a:ext cx="4457702" cy="414472"/>
            <a:chOff x="2495404" y="2589213"/>
            <a:chExt cx="7179426" cy="667535"/>
          </a:xfrm>
        </p:grpSpPr>
        <p:sp>
          <p:nvSpPr>
            <p:cNvPr id="3945" name="左大括号 3944">
              <a:extLst>
                <a:ext uri="{FF2B5EF4-FFF2-40B4-BE49-F238E27FC236}">
                  <a16:creationId xmlns:a16="http://schemas.microsoft.com/office/drawing/2014/main" id="{D78781F7-B47B-BCC2-1943-ABE6A785AA5E}"/>
                </a:ext>
              </a:extLst>
            </p:cNvPr>
            <p:cNvSpPr/>
            <p:nvPr/>
          </p:nvSpPr>
          <p:spPr>
            <a:xfrm>
              <a:off x="2495404" y="2589214"/>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3946" name="左大括号 3945">
              <a:extLst>
                <a:ext uri="{FF2B5EF4-FFF2-40B4-BE49-F238E27FC236}">
                  <a16:creationId xmlns:a16="http://schemas.microsoft.com/office/drawing/2014/main" id="{1DC0BF02-2552-A04D-243B-A173A7E10E05}"/>
                </a:ext>
              </a:extLst>
            </p:cNvPr>
            <p:cNvSpPr/>
            <p:nvPr/>
          </p:nvSpPr>
          <p:spPr>
            <a:xfrm rot="10800000">
              <a:off x="9519381" y="2589213"/>
              <a:ext cx="155449" cy="667533"/>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grpSp>
        <p:nvGrpSpPr>
          <p:cNvPr id="21" name="组合 20">
            <a:extLst>
              <a:ext uri="{FF2B5EF4-FFF2-40B4-BE49-F238E27FC236}">
                <a16:creationId xmlns:a16="http://schemas.microsoft.com/office/drawing/2014/main" id="{0435E1B0-EEAD-EE2B-B016-745EF88C5A96}"/>
              </a:ext>
            </a:extLst>
          </p:cNvPr>
          <p:cNvGrpSpPr/>
          <p:nvPr/>
        </p:nvGrpSpPr>
        <p:grpSpPr>
          <a:xfrm>
            <a:off x="7629398" y="1059296"/>
            <a:ext cx="3214915" cy="2150289"/>
            <a:chOff x="967225" y="2700819"/>
            <a:chExt cx="6231355" cy="3973236"/>
          </a:xfrm>
        </p:grpSpPr>
        <p:sp>
          <p:nvSpPr>
            <p:cNvPr id="7" name="Freeform: Shape 12">
              <a:extLst>
                <a:ext uri="{FF2B5EF4-FFF2-40B4-BE49-F238E27FC236}">
                  <a16:creationId xmlns:a16="http://schemas.microsoft.com/office/drawing/2014/main" id="{75FE7DB5-99CE-C3FA-5202-3CBC568A57D5}"/>
                </a:ext>
              </a:extLst>
            </p:cNvPr>
            <p:cNvSpPr/>
            <p:nvPr/>
          </p:nvSpPr>
          <p:spPr>
            <a:xfrm>
              <a:off x="3482226" y="2700819"/>
              <a:ext cx="3716354" cy="3973236"/>
            </a:xfrm>
            <a:custGeom>
              <a:avLst/>
              <a:gdLst>
                <a:gd name="connsiteX0" fmla="*/ 1689100 w 3119522"/>
                <a:gd name="connsiteY0" fmla="*/ 0 h 3378200"/>
                <a:gd name="connsiteX1" fmla="*/ 3089728 w 3119522"/>
                <a:gd name="connsiteY1" fmla="*/ 744708 h 3378200"/>
                <a:gd name="connsiteX2" fmla="*/ 3119522 w 3119522"/>
                <a:gd name="connsiteY2" fmla="*/ 793750 h 3378200"/>
                <a:gd name="connsiteX3" fmla="*/ 2303088 w 3119522"/>
                <a:gd name="connsiteY3" fmla="*/ 793750 h 3378200"/>
                <a:gd name="connsiteX4" fmla="*/ 2296249 w 3119522"/>
                <a:gd name="connsiteY4" fmla="*/ 788636 h 3378200"/>
                <a:gd name="connsiteX5" fmla="*/ 1689100 w 3119522"/>
                <a:gd name="connsiteY5" fmla="*/ 603178 h 3378200"/>
                <a:gd name="connsiteX6" fmla="*/ 603178 w 3119522"/>
                <a:gd name="connsiteY6" fmla="*/ 1689100 h 3378200"/>
                <a:gd name="connsiteX7" fmla="*/ 1689100 w 3119522"/>
                <a:gd name="connsiteY7" fmla="*/ 2775022 h 3378200"/>
                <a:gd name="connsiteX8" fmla="*/ 2296249 w 3119522"/>
                <a:gd name="connsiteY8" fmla="*/ 2589564 h 3378200"/>
                <a:gd name="connsiteX9" fmla="*/ 2303088 w 3119522"/>
                <a:gd name="connsiteY9" fmla="*/ 2584450 h 3378200"/>
                <a:gd name="connsiteX10" fmla="*/ 3119522 w 3119522"/>
                <a:gd name="connsiteY10" fmla="*/ 2584450 h 3378200"/>
                <a:gd name="connsiteX11" fmla="*/ 3089728 w 3119522"/>
                <a:gd name="connsiteY11" fmla="*/ 2633492 h 3378200"/>
                <a:gd name="connsiteX12" fmla="*/ 1689100 w 3119522"/>
                <a:gd name="connsiteY12" fmla="*/ 3378200 h 3378200"/>
                <a:gd name="connsiteX13" fmla="*/ 0 w 3119522"/>
                <a:gd name="connsiteY13" fmla="*/ 1689100 h 3378200"/>
                <a:gd name="connsiteX14" fmla="*/ 1689100 w 3119522"/>
                <a:gd name="connsiteY14"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9522" h="3378200">
                  <a:moveTo>
                    <a:pt x="1689100" y="0"/>
                  </a:moveTo>
                  <a:cubicBezTo>
                    <a:pt x="2272140" y="0"/>
                    <a:pt x="2786185" y="295405"/>
                    <a:pt x="3089728" y="744708"/>
                  </a:cubicBezTo>
                  <a:lnTo>
                    <a:pt x="3119522" y="793750"/>
                  </a:lnTo>
                  <a:lnTo>
                    <a:pt x="2303088" y="793750"/>
                  </a:lnTo>
                  <a:lnTo>
                    <a:pt x="2296249" y="788636"/>
                  </a:lnTo>
                  <a:cubicBezTo>
                    <a:pt x="2122935" y="671548"/>
                    <a:pt x="1914002" y="603178"/>
                    <a:pt x="1689100" y="603178"/>
                  </a:cubicBezTo>
                  <a:cubicBezTo>
                    <a:pt x="1089362" y="603178"/>
                    <a:pt x="603178" y="1089362"/>
                    <a:pt x="603178" y="1689100"/>
                  </a:cubicBezTo>
                  <a:cubicBezTo>
                    <a:pt x="603178" y="2288838"/>
                    <a:pt x="1089362" y="2775022"/>
                    <a:pt x="1689100" y="2775022"/>
                  </a:cubicBezTo>
                  <a:cubicBezTo>
                    <a:pt x="1914002" y="2775022"/>
                    <a:pt x="2122935" y="2706653"/>
                    <a:pt x="2296249" y="2589564"/>
                  </a:cubicBezTo>
                  <a:lnTo>
                    <a:pt x="2303088" y="2584450"/>
                  </a:lnTo>
                  <a:lnTo>
                    <a:pt x="3119522" y="2584450"/>
                  </a:lnTo>
                  <a:lnTo>
                    <a:pt x="3089728" y="2633492"/>
                  </a:lnTo>
                  <a:cubicBezTo>
                    <a:pt x="2786185" y="3082796"/>
                    <a:pt x="2272140" y="3378200"/>
                    <a:pt x="1689100" y="3378200"/>
                  </a:cubicBezTo>
                  <a:cubicBezTo>
                    <a:pt x="756236" y="3378200"/>
                    <a:pt x="0" y="2621964"/>
                    <a:pt x="0" y="1689100"/>
                  </a:cubicBezTo>
                  <a:cubicBezTo>
                    <a:pt x="0" y="756236"/>
                    <a:pt x="756236" y="0"/>
                    <a:pt x="1689100" y="0"/>
                  </a:cubicBezTo>
                  <a:close/>
                </a:path>
              </a:pathLst>
            </a:custGeom>
            <a:solidFill>
              <a:schemeClr val="bg1"/>
            </a:solidFill>
            <a:ln>
              <a:solidFill>
                <a:srgbClr val="4167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a:latin typeface="等线" panose="02010600030101010101" pitchFamily="2" charset="-122"/>
                <a:ea typeface="等线" panose="02010600030101010101" pitchFamily="2" charset="-122"/>
              </a:endParaRPr>
            </a:p>
          </p:txBody>
        </p:sp>
        <p:sp>
          <p:nvSpPr>
            <p:cNvPr id="8" name="Freeform: Shape 7">
              <a:extLst>
                <a:ext uri="{FF2B5EF4-FFF2-40B4-BE49-F238E27FC236}">
                  <a16:creationId xmlns:a16="http://schemas.microsoft.com/office/drawing/2014/main" id="{EBA3507D-C23E-6F78-F2CA-B8C7D03BE680}"/>
                </a:ext>
              </a:extLst>
            </p:cNvPr>
            <p:cNvSpPr/>
            <p:nvPr/>
          </p:nvSpPr>
          <p:spPr>
            <a:xfrm>
              <a:off x="967225" y="2700819"/>
              <a:ext cx="3716354" cy="3973236"/>
            </a:xfrm>
            <a:custGeom>
              <a:avLst/>
              <a:gdLst>
                <a:gd name="connsiteX0" fmla="*/ 1430422 w 3119522"/>
                <a:gd name="connsiteY0" fmla="*/ 0 h 3378200"/>
                <a:gd name="connsiteX1" fmla="*/ 3119522 w 3119522"/>
                <a:gd name="connsiteY1" fmla="*/ 1689100 h 3378200"/>
                <a:gd name="connsiteX2" fmla="*/ 1430422 w 3119522"/>
                <a:gd name="connsiteY2" fmla="*/ 3378200 h 3378200"/>
                <a:gd name="connsiteX3" fmla="*/ 29794 w 3119522"/>
                <a:gd name="connsiteY3" fmla="*/ 2633492 h 3378200"/>
                <a:gd name="connsiteX4" fmla="*/ 0 w 3119522"/>
                <a:gd name="connsiteY4" fmla="*/ 2584450 h 3378200"/>
                <a:gd name="connsiteX5" fmla="*/ 816434 w 3119522"/>
                <a:gd name="connsiteY5" fmla="*/ 2584450 h 3378200"/>
                <a:gd name="connsiteX6" fmla="*/ 823273 w 3119522"/>
                <a:gd name="connsiteY6" fmla="*/ 2589564 h 3378200"/>
                <a:gd name="connsiteX7" fmla="*/ 1430422 w 3119522"/>
                <a:gd name="connsiteY7" fmla="*/ 2775022 h 3378200"/>
                <a:gd name="connsiteX8" fmla="*/ 2516344 w 3119522"/>
                <a:gd name="connsiteY8" fmla="*/ 1689100 h 3378200"/>
                <a:gd name="connsiteX9" fmla="*/ 1430422 w 3119522"/>
                <a:gd name="connsiteY9" fmla="*/ 603178 h 3378200"/>
                <a:gd name="connsiteX10" fmla="*/ 823273 w 3119522"/>
                <a:gd name="connsiteY10" fmla="*/ 788636 h 3378200"/>
                <a:gd name="connsiteX11" fmla="*/ 816434 w 3119522"/>
                <a:gd name="connsiteY11" fmla="*/ 793750 h 3378200"/>
                <a:gd name="connsiteX12" fmla="*/ 0 w 3119522"/>
                <a:gd name="connsiteY12" fmla="*/ 793750 h 3378200"/>
                <a:gd name="connsiteX13" fmla="*/ 29794 w 3119522"/>
                <a:gd name="connsiteY13" fmla="*/ 744708 h 3378200"/>
                <a:gd name="connsiteX14" fmla="*/ 1430422 w 3119522"/>
                <a:gd name="connsiteY14"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9522" h="3378200">
                  <a:moveTo>
                    <a:pt x="1430422" y="0"/>
                  </a:moveTo>
                  <a:cubicBezTo>
                    <a:pt x="2363286" y="0"/>
                    <a:pt x="3119522" y="756236"/>
                    <a:pt x="3119522" y="1689100"/>
                  </a:cubicBezTo>
                  <a:cubicBezTo>
                    <a:pt x="3119522" y="2621964"/>
                    <a:pt x="2363286" y="3378200"/>
                    <a:pt x="1430422" y="3378200"/>
                  </a:cubicBezTo>
                  <a:cubicBezTo>
                    <a:pt x="847382" y="3378200"/>
                    <a:pt x="333337" y="3082796"/>
                    <a:pt x="29794" y="2633492"/>
                  </a:cubicBezTo>
                  <a:lnTo>
                    <a:pt x="0" y="2584450"/>
                  </a:lnTo>
                  <a:lnTo>
                    <a:pt x="816434" y="2584450"/>
                  </a:lnTo>
                  <a:lnTo>
                    <a:pt x="823273" y="2589564"/>
                  </a:lnTo>
                  <a:cubicBezTo>
                    <a:pt x="996587" y="2706653"/>
                    <a:pt x="1205520" y="2775022"/>
                    <a:pt x="1430422" y="2775022"/>
                  </a:cubicBezTo>
                  <a:cubicBezTo>
                    <a:pt x="2030160" y="2775022"/>
                    <a:pt x="2516344" y="2288838"/>
                    <a:pt x="2516344" y="1689100"/>
                  </a:cubicBezTo>
                  <a:cubicBezTo>
                    <a:pt x="2516344" y="1089362"/>
                    <a:pt x="2030160" y="603178"/>
                    <a:pt x="1430422" y="603178"/>
                  </a:cubicBezTo>
                  <a:cubicBezTo>
                    <a:pt x="1205520" y="603178"/>
                    <a:pt x="996587" y="671547"/>
                    <a:pt x="823273" y="788636"/>
                  </a:cubicBezTo>
                  <a:lnTo>
                    <a:pt x="816434" y="793750"/>
                  </a:lnTo>
                  <a:lnTo>
                    <a:pt x="0" y="793750"/>
                  </a:lnTo>
                  <a:lnTo>
                    <a:pt x="29794" y="744708"/>
                  </a:lnTo>
                  <a:cubicBezTo>
                    <a:pt x="333337" y="295405"/>
                    <a:pt x="847382" y="0"/>
                    <a:pt x="1430422" y="0"/>
                  </a:cubicBezTo>
                  <a:close/>
                </a:path>
              </a:pathLst>
            </a:cu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eaLnBrk="0" hangingPunct="0"/>
              <a:endParaRPr>
                <a:latin typeface="等线" panose="02010600030101010101" pitchFamily="2" charset="-122"/>
                <a:ea typeface="等线" panose="02010600030101010101" pitchFamily="2" charset="-122"/>
              </a:endParaRPr>
            </a:p>
          </p:txBody>
        </p:sp>
      </p:grpSp>
      <p:pic>
        <p:nvPicPr>
          <p:cNvPr id="16" name="图片 15">
            <a:extLst>
              <a:ext uri="{FF2B5EF4-FFF2-40B4-BE49-F238E27FC236}">
                <a16:creationId xmlns:a16="http://schemas.microsoft.com/office/drawing/2014/main" id="{730FD1FE-B8C5-2C01-1C10-41FC75403987}"/>
              </a:ext>
            </a:extLst>
          </p:cNvPr>
          <p:cNvPicPr>
            <a:picLocks noChangeAspect="1"/>
          </p:cNvPicPr>
          <p:nvPr/>
        </p:nvPicPr>
        <p:blipFill>
          <a:blip r:embed="rId3"/>
          <a:stretch>
            <a:fillRect/>
          </a:stretch>
        </p:blipFill>
        <p:spPr>
          <a:xfrm>
            <a:off x="5910289" y="3670465"/>
            <a:ext cx="6281711" cy="3187535"/>
          </a:xfrm>
          <a:prstGeom prst="rect">
            <a:avLst/>
          </a:prstGeom>
        </p:spPr>
      </p:pic>
      <p:pic>
        <p:nvPicPr>
          <p:cNvPr id="20" name="图片 19">
            <a:extLst>
              <a:ext uri="{FF2B5EF4-FFF2-40B4-BE49-F238E27FC236}">
                <a16:creationId xmlns:a16="http://schemas.microsoft.com/office/drawing/2014/main" id="{AFF10864-EB10-0577-F2E1-CEDDA7358308}"/>
              </a:ext>
            </a:extLst>
          </p:cNvPr>
          <p:cNvPicPr>
            <a:picLocks noChangeAspect="1"/>
          </p:cNvPicPr>
          <p:nvPr/>
        </p:nvPicPr>
        <p:blipFill>
          <a:blip r:embed="rId4"/>
          <a:stretch>
            <a:fillRect/>
          </a:stretch>
        </p:blipFill>
        <p:spPr>
          <a:xfrm>
            <a:off x="0" y="745128"/>
            <a:ext cx="6281712" cy="3778638"/>
          </a:xfrm>
          <a:prstGeom prst="rect">
            <a:avLst/>
          </a:prstGeom>
        </p:spPr>
      </p:pic>
      <p:grpSp>
        <p:nvGrpSpPr>
          <p:cNvPr id="22" name="组合 21">
            <a:extLst>
              <a:ext uri="{FF2B5EF4-FFF2-40B4-BE49-F238E27FC236}">
                <a16:creationId xmlns:a16="http://schemas.microsoft.com/office/drawing/2014/main" id="{19E03418-766B-676C-44B6-0B178AF47814}"/>
              </a:ext>
            </a:extLst>
          </p:cNvPr>
          <p:cNvGrpSpPr/>
          <p:nvPr/>
        </p:nvGrpSpPr>
        <p:grpSpPr>
          <a:xfrm>
            <a:off x="1172930" y="4615738"/>
            <a:ext cx="3214915" cy="2150289"/>
            <a:chOff x="967225" y="2700819"/>
            <a:chExt cx="6231355" cy="3973236"/>
          </a:xfrm>
        </p:grpSpPr>
        <p:sp>
          <p:nvSpPr>
            <p:cNvPr id="24" name="Freeform: Shape 12">
              <a:extLst>
                <a:ext uri="{FF2B5EF4-FFF2-40B4-BE49-F238E27FC236}">
                  <a16:creationId xmlns:a16="http://schemas.microsoft.com/office/drawing/2014/main" id="{FF6CB962-0BE9-CF1D-7A88-72A9AB7A3763}"/>
                </a:ext>
              </a:extLst>
            </p:cNvPr>
            <p:cNvSpPr/>
            <p:nvPr/>
          </p:nvSpPr>
          <p:spPr>
            <a:xfrm>
              <a:off x="3482226" y="2700819"/>
              <a:ext cx="3716354" cy="3973236"/>
            </a:xfrm>
            <a:custGeom>
              <a:avLst/>
              <a:gdLst>
                <a:gd name="connsiteX0" fmla="*/ 1689100 w 3119522"/>
                <a:gd name="connsiteY0" fmla="*/ 0 h 3378200"/>
                <a:gd name="connsiteX1" fmla="*/ 3089728 w 3119522"/>
                <a:gd name="connsiteY1" fmla="*/ 744708 h 3378200"/>
                <a:gd name="connsiteX2" fmla="*/ 3119522 w 3119522"/>
                <a:gd name="connsiteY2" fmla="*/ 793750 h 3378200"/>
                <a:gd name="connsiteX3" fmla="*/ 2303088 w 3119522"/>
                <a:gd name="connsiteY3" fmla="*/ 793750 h 3378200"/>
                <a:gd name="connsiteX4" fmla="*/ 2296249 w 3119522"/>
                <a:gd name="connsiteY4" fmla="*/ 788636 h 3378200"/>
                <a:gd name="connsiteX5" fmla="*/ 1689100 w 3119522"/>
                <a:gd name="connsiteY5" fmla="*/ 603178 h 3378200"/>
                <a:gd name="connsiteX6" fmla="*/ 603178 w 3119522"/>
                <a:gd name="connsiteY6" fmla="*/ 1689100 h 3378200"/>
                <a:gd name="connsiteX7" fmla="*/ 1689100 w 3119522"/>
                <a:gd name="connsiteY7" fmla="*/ 2775022 h 3378200"/>
                <a:gd name="connsiteX8" fmla="*/ 2296249 w 3119522"/>
                <a:gd name="connsiteY8" fmla="*/ 2589564 h 3378200"/>
                <a:gd name="connsiteX9" fmla="*/ 2303088 w 3119522"/>
                <a:gd name="connsiteY9" fmla="*/ 2584450 h 3378200"/>
                <a:gd name="connsiteX10" fmla="*/ 3119522 w 3119522"/>
                <a:gd name="connsiteY10" fmla="*/ 2584450 h 3378200"/>
                <a:gd name="connsiteX11" fmla="*/ 3089728 w 3119522"/>
                <a:gd name="connsiteY11" fmla="*/ 2633492 h 3378200"/>
                <a:gd name="connsiteX12" fmla="*/ 1689100 w 3119522"/>
                <a:gd name="connsiteY12" fmla="*/ 3378200 h 3378200"/>
                <a:gd name="connsiteX13" fmla="*/ 0 w 3119522"/>
                <a:gd name="connsiteY13" fmla="*/ 1689100 h 3378200"/>
                <a:gd name="connsiteX14" fmla="*/ 1689100 w 3119522"/>
                <a:gd name="connsiteY14"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9522" h="3378200">
                  <a:moveTo>
                    <a:pt x="1689100" y="0"/>
                  </a:moveTo>
                  <a:cubicBezTo>
                    <a:pt x="2272140" y="0"/>
                    <a:pt x="2786185" y="295405"/>
                    <a:pt x="3089728" y="744708"/>
                  </a:cubicBezTo>
                  <a:lnTo>
                    <a:pt x="3119522" y="793750"/>
                  </a:lnTo>
                  <a:lnTo>
                    <a:pt x="2303088" y="793750"/>
                  </a:lnTo>
                  <a:lnTo>
                    <a:pt x="2296249" y="788636"/>
                  </a:lnTo>
                  <a:cubicBezTo>
                    <a:pt x="2122935" y="671548"/>
                    <a:pt x="1914002" y="603178"/>
                    <a:pt x="1689100" y="603178"/>
                  </a:cubicBezTo>
                  <a:cubicBezTo>
                    <a:pt x="1089362" y="603178"/>
                    <a:pt x="603178" y="1089362"/>
                    <a:pt x="603178" y="1689100"/>
                  </a:cubicBezTo>
                  <a:cubicBezTo>
                    <a:pt x="603178" y="2288838"/>
                    <a:pt x="1089362" y="2775022"/>
                    <a:pt x="1689100" y="2775022"/>
                  </a:cubicBezTo>
                  <a:cubicBezTo>
                    <a:pt x="1914002" y="2775022"/>
                    <a:pt x="2122935" y="2706653"/>
                    <a:pt x="2296249" y="2589564"/>
                  </a:cubicBezTo>
                  <a:lnTo>
                    <a:pt x="2303088" y="2584450"/>
                  </a:lnTo>
                  <a:lnTo>
                    <a:pt x="3119522" y="2584450"/>
                  </a:lnTo>
                  <a:lnTo>
                    <a:pt x="3089728" y="2633492"/>
                  </a:lnTo>
                  <a:cubicBezTo>
                    <a:pt x="2786185" y="3082796"/>
                    <a:pt x="2272140" y="3378200"/>
                    <a:pt x="1689100" y="3378200"/>
                  </a:cubicBezTo>
                  <a:cubicBezTo>
                    <a:pt x="756236" y="3378200"/>
                    <a:pt x="0" y="2621964"/>
                    <a:pt x="0" y="1689100"/>
                  </a:cubicBezTo>
                  <a:cubicBezTo>
                    <a:pt x="0" y="756236"/>
                    <a:pt x="756236" y="0"/>
                    <a:pt x="1689100" y="0"/>
                  </a:cubicBezTo>
                  <a:close/>
                </a:path>
              </a:pathLst>
            </a:custGeom>
            <a:solidFill>
              <a:schemeClr val="bg1"/>
            </a:solidFill>
            <a:ln>
              <a:solidFill>
                <a:srgbClr val="4167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a:latin typeface="等线" panose="02010600030101010101" pitchFamily="2" charset="-122"/>
                <a:ea typeface="等线" panose="02010600030101010101" pitchFamily="2" charset="-122"/>
              </a:endParaRPr>
            </a:p>
          </p:txBody>
        </p:sp>
        <p:sp>
          <p:nvSpPr>
            <p:cNvPr id="34" name="Freeform: Shape 7">
              <a:extLst>
                <a:ext uri="{FF2B5EF4-FFF2-40B4-BE49-F238E27FC236}">
                  <a16:creationId xmlns:a16="http://schemas.microsoft.com/office/drawing/2014/main" id="{918021CE-9AFD-AD01-5A71-43765512F4DF}"/>
                </a:ext>
              </a:extLst>
            </p:cNvPr>
            <p:cNvSpPr/>
            <p:nvPr/>
          </p:nvSpPr>
          <p:spPr>
            <a:xfrm>
              <a:off x="967225" y="2700819"/>
              <a:ext cx="3716354" cy="3973236"/>
            </a:xfrm>
            <a:custGeom>
              <a:avLst/>
              <a:gdLst>
                <a:gd name="connsiteX0" fmla="*/ 1430422 w 3119522"/>
                <a:gd name="connsiteY0" fmla="*/ 0 h 3378200"/>
                <a:gd name="connsiteX1" fmla="*/ 3119522 w 3119522"/>
                <a:gd name="connsiteY1" fmla="*/ 1689100 h 3378200"/>
                <a:gd name="connsiteX2" fmla="*/ 1430422 w 3119522"/>
                <a:gd name="connsiteY2" fmla="*/ 3378200 h 3378200"/>
                <a:gd name="connsiteX3" fmla="*/ 29794 w 3119522"/>
                <a:gd name="connsiteY3" fmla="*/ 2633492 h 3378200"/>
                <a:gd name="connsiteX4" fmla="*/ 0 w 3119522"/>
                <a:gd name="connsiteY4" fmla="*/ 2584450 h 3378200"/>
                <a:gd name="connsiteX5" fmla="*/ 816434 w 3119522"/>
                <a:gd name="connsiteY5" fmla="*/ 2584450 h 3378200"/>
                <a:gd name="connsiteX6" fmla="*/ 823273 w 3119522"/>
                <a:gd name="connsiteY6" fmla="*/ 2589564 h 3378200"/>
                <a:gd name="connsiteX7" fmla="*/ 1430422 w 3119522"/>
                <a:gd name="connsiteY7" fmla="*/ 2775022 h 3378200"/>
                <a:gd name="connsiteX8" fmla="*/ 2516344 w 3119522"/>
                <a:gd name="connsiteY8" fmla="*/ 1689100 h 3378200"/>
                <a:gd name="connsiteX9" fmla="*/ 1430422 w 3119522"/>
                <a:gd name="connsiteY9" fmla="*/ 603178 h 3378200"/>
                <a:gd name="connsiteX10" fmla="*/ 823273 w 3119522"/>
                <a:gd name="connsiteY10" fmla="*/ 788636 h 3378200"/>
                <a:gd name="connsiteX11" fmla="*/ 816434 w 3119522"/>
                <a:gd name="connsiteY11" fmla="*/ 793750 h 3378200"/>
                <a:gd name="connsiteX12" fmla="*/ 0 w 3119522"/>
                <a:gd name="connsiteY12" fmla="*/ 793750 h 3378200"/>
                <a:gd name="connsiteX13" fmla="*/ 29794 w 3119522"/>
                <a:gd name="connsiteY13" fmla="*/ 744708 h 3378200"/>
                <a:gd name="connsiteX14" fmla="*/ 1430422 w 3119522"/>
                <a:gd name="connsiteY14"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9522" h="3378200">
                  <a:moveTo>
                    <a:pt x="1430422" y="0"/>
                  </a:moveTo>
                  <a:cubicBezTo>
                    <a:pt x="2363286" y="0"/>
                    <a:pt x="3119522" y="756236"/>
                    <a:pt x="3119522" y="1689100"/>
                  </a:cubicBezTo>
                  <a:cubicBezTo>
                    <a:pt x="3119522" y="2621964"/>
                    <a:pt x="2363286" y="3378200"/>
                    <a:pt x="1430422" y="3378200"/>
                  </a:cubicBezTo>
                  <a:cubicBezTo>
                    <a:pt x="847382" y="3378200"/>
                    <a:pt x="333337" y="3082796"/>
                    <a:pt x="29794" y="2633492"/>
                  </a:cubicBezTo>
                  <a:lnTo>
                    <a:pt x="0" y="2584450"/>
                  </a:lnTo>
                  <a:lnTo>
                    <a:pt x="816434" y="2584450"/>
                  </a:lnTo>
                  <a:lnTo>
                    <a:pt x="823273" y="2589564"/>
                  </a:lnTo>
                  <a:cubicBezTo>
                    <a:pt x="996587" y="2706653"/>
                    <a:pt x="1205520" y="2775022"/>
                    <a:pt x="1430422" y="2775022"/>
                  </a:cubicBezTo>
                  <a:cubicBezTo>
                    <a:pt x="2030160" y="2775022"/>
                    <a:pt x="2516344" y="2288838"/>
                    <a:pt x="2516344" y="1689100"/>
                  </a:cubicBezTo>
                  <a:cubicBezTo>
                    <a:pt x="2516344" y="1089362"/>
                    <a:pt x="2030160" y="603178"/>
                    <a:pt x="1430422" y="603178"/>
                  </a:cubicBezTo>
                  <a:cubicBezTo>
                    <a:pt x="1205520" y="603178"/>
                    <a:pt x="996587" y="671547"/>
                    <a:pt x="823273" y="788636"/>
                  </a:cubicBezTo>
                  <a:lnTo>
                    <a:pt x="816434" y="793750"/>
                  </a:lnTo>
                  <a:lnTo>
                    <a:pt x="0" y="793750"/>
                  </a:lnTo>
                  <a:lnTo>
                    <a:pt x="29794" y="744708"/>
                  </a:lnTo>
                  <a:cubicBezTo>
                    <a:pt x="333337" y="295405"/>
                    <a:pt x="847382" y="0"/>
                    <a:pt x="1430422" y="0"/>
                  </a:cubicBezTo>
                  <a:close/>
                </a:path>
              </a:pathLst>
            </a:cu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eaLnBrk="0" hangingPunct="0"/>
              <a:endParaRPr>
                <a:latin typeface="等线" panose="02010600030101010101" pitchFamily="2" charset="-122"/>
                <a:ea typeface="等线" panose="02010600030101010101" pitchFamily="2" charset="-122"/>
              </a:endParaRPr>
            </a:p>
          </p:txBody>
        </p:sp>
      </p:grpSp>
      <p:grpSp>
        <p:nvGrpSpPr>
          <p:cNvPr id="35" name="组合 34">
            <a:extLst>
              <a:ext uri="{FF2B5EF4-FFF2-40B4-BE49-F238E27FC236}">
                <a16:creationId xmlns:a16="http://schemas.microsoft.com/office/drawing/2014/main" id="{6DD260D8-FF8A-330A-7C01-4F5A2C4C28EB}"/>
              </a:ext>
            </a:extLst>
          </p:cNvPr>
          <p:cNvGrpSpPr/>
          <p:nvPr/>
        </p:nvGrpSpPr>
        <p:grpSpPr>
          <a:xfrm>
            <a:off x="3161667" y="5425523"/>
            <a:ext cx="2748622" cy="963043"/>
            <a:chOff x="1131050" y="1136604"/>
            <a:chExt cx="3880353" cy="963043"/>
          </a:xfrm>
        </p:grpSpPr>
        <p:sp>
          <p:nvSpPr>
            <p:cNvPr id="36" name="矩形 35">
              <a:extLst>
                <a:ext uri="{FF2B5EF4-FFF2-40B4-BE49-F238E27FC236}">
                  <a16:creationId xmlns:a16="http://schemas.microsoft.com/office/drawing/2014/main" id="{676CDF2A-4757-8FE4-DB4B-A54EB9AA0BBD}"/>
                </a:ext>
              </a:extLst>
            </p:cNvPr>
            <p:cNvSpPr/>
            <p:nvPr/>
          </p:nvSpPr>
          <p:spPr>
            <a:xfrm>
              <a:off x="1131050" y="1136604"/>
              <a:ext cx="3880353" cy="443229"/>
            </a:xfrm>
            <a:prstGeom prst="rect">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grpSp>
          <p:nvGrpSpPr>
            <p:cNvPr id="37" name="组合 36">
              <a:extLst>
                <a:ext uri="{FF2B5EF4-FFF2-40B4-BE49-F238E27FC236}">
                  <a16:creationId xmlns:a16="http://schemas.microsoft.com/office/drawing/2014/main" id="{B14FE4C3-B292-8F35-867C-33A58F389D4C}"/>
                </a:ext>
              </a:extLst>
            </p:cNvPr>
            <p:cNvGrpSpPr/>
            <p:nvPr/>
          </p:nvGrpSpPr>
          <p:grpSpPr>
            <a:xfrm>
              <a:off x="1421397" y="1188224"/>
              <a:ext cx="3590006" cy="911423"/>
              <a:chOff x="283598" y="1848478"/>
              <a:chExt cx="3590006" cy="911423"/>
            </a:xfrm>
          </p:grpSpPr>
          <p:sp>
            <p:nvSpPr>
              <p:cNvPr id="39" name="文本框 38">
                <a:extLst>
                  <a:ext uri="{FF2B5EF4-FFF2-40B4-BE49-F238E27FC236}">
                    <a16:creationId xmlns:a16="http://schemas.microsoft.com/office/drawing/2014/main" id="{33955B50-14C1-5493-9721-14E17002086B}"/>
                  </a:ext>
                </a:extLst>
              </p:cNvPr>
              <p:cNvSpPr txBox="1"/>
              <p:nvPr/>
            </p:nvSpPr>
            <p:spPr>
              <a:xfrm>
                <a:off x="283598" y="2335746"/>
                <a:ext cx="3590006" cy="424155"/>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p:txBody>
          </p:sp>
          <p:sp>
            <p:nvSpPr>
              <p:cNvPr id="40" name="文本框 39">
                <a:extLst>
                  <a:ext uri="{FF2B5EF4-FFF2-40B4-BE49-F238E27FC236}">
                    <a16:creationId xmlns:a16="http://schemas.microsoft.com/office/drawing/2014/main" id="{E045922D-E699-915B-2918-7165A48503E1}"/>
                  </a:ext>
                </a:extLst>
              </p:cNvPr>
              <p:cNvSpPr txBox="1"/>
              <p:nvPr/>
            </p:nvSpPr>
            <p:spPr>
              <a:xfrm>
                <a:off x="283599" y="1848478"/>
                <a:ext cx="3232021" cy="369332"/>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en-US" altLang="zh-CN"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k-means </a:t>
                </a:r>
                <a:r>
                  <a:rPr lang="zh-CN" altLang="en-US"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核心代码</a:t>
                </a:r>
              </a:p>
            </p:txBody>
          </p:sp>
        </p:grpSp>
      </p:grpSp>
    </p:spTree>
    <p:extLst>
      <p:ext uri="{BB962C8B-B14F-4D97-AF65-F5344CB8AC3E}">
        <p14:creationId xmlns:p14="http://schemas.microsoft.com/office/powerpoint/2010/main" val="327873380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9" name="文本框 3928">
            <a:extLst>
              <a:ext uri="{FF2B5EF4-FFF2-40B4-BE49-F238E27FC236}">
                <a16:creationId xmlns:a16="http://schemas.microsoft.com/office/drawing/2014/main" id="{0C8AB590-2055-E7A4-BF92-BB82F3363E11}"/>
              </a:ext>
            </a:extLst>
          </p:cNvPr>
          <p:cNvSpPr txBox="1"/>
          <p:nvPr/>
        </p:nvSpPr>
        <p:spPr>
          <a:xfrm>
            <a:off x="4387845" y="141568"/>
            <a:ext cx="3416320" cy="523220"/>
          </a:xfrm>
          <a:prstGeom prst="rect">
            <a:avLst/>
          </a:prstGeom>
          <a:noFill/>
        </p:spPr>
        <p:txBody>
          <a:bodyPr wrap="none" rtlCol="0">
            <a:spAutoFit/>
          </a:bodyPr>
          <a:lstStyle/>
          <a:p>
            <a:pPr algn="ctr" eaLnBrk="1" hangingPunct="1"/>
            <a:r>
              <a:rPr lang="zh-CN" altLang="en-US" sz="2800" b="1" dirty="0">
                <a:solidFill>
                  <a:schemeClr val="bg1"/>
                </a:solidFill>
                <a:latin typeface="等线" panose="02010600030101010101" pitchFamily="2" charset="-122"/>
                <a:ea typeface="等线" panose="02010600030101010101" pitchFamily="2" charset="-122"/>
                <a:cs typeface="+mn-ea"/>
                <a:sym typeface="+mn-lt"/>
              </a:rPr>
              <a:t>代码实现及实验结果</a:t>
            </a:r>
          </a:p>
        </p:txBody>
      </p:sp>
      <p:grpSp>
        <p:nvGrpSpPr>
          <p:cNvPr id="3947" name="组合 3946">
            <a:extLst>
              <a:ext uri="{FF2B5EF4-FFF2-40B4-BE49-F238E27FC236}">
                <a16:creationId xmlns:a16="http://schemas.microsoft.com/office/drawing/2014/main" id="{BEE2BC52-AC25-F00D-620B-65272C2A3D2C}"/>
              </a:ext>
            </a:extLst>
          </p:cNvPr>
          <p:cNvGrpSpPr/>
          <p:nvPr/>
        </p:nvGrpSpPr>
        <p:grpSpPr>
          <a:xfrm>
            <a:off x="3867149" y="183944"/>
            <a:ext cx="4457702" cy="414472"/>
            <a:chOff x="2495404" y="2589213"/>
            <a:chExt cx="7179426" cy="667535"/>
          </a:xfrm>
        </p:grpSpPr>
        <p:sp>
          <p:nvSpPr>
            <p:cNvPr id="3945" name="左大括号 3944">
              <a:extLst>
                <a:ext uri="{FF2B5EF4-FFF2-40B4-BE49-F238E27FC236}">
                  <a16:creationId xmlns:a16="http://schemas.microsoft.com/office/drawing/2014/main" id="{D78781F7-B47B-BCC2-1943-ABE6A785AA5E}"/>
                </a:ext>
              </a:extLst>
            </p:cNvPr>
            <p:cNvSpPr/>
            <p:nvPr/>
          </p:nvSpPr>
          <p:spPr>
            <a:xfrm>
              <a:off x="2495404" y="2589214"/>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3946" name="左大括号 3945">
              <a:extLst>
                <a:ext uri="{FF2B5EF4-FFF2-40B4-BE49-F238E27FC236}">
                  <a16:creationId xmlns:a16="http://schemas.microsoft.com/office/drawing/2014/main" id="{1DC0BF02-2552-A04D-243B-A173A7E10E05}"/>
                </a:ext>
              </a:extLst>
            </p:cNvPr>
            <p:cNvSpPr/>
            <p:nvPr/>
          </p:nvSpPr>
          <p:spPr>
            <a:xfrm rot="10800000">
              <a:off x="9519381" y="2589213"/>
              <a:ext cx="155449" cy="667533"/>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grpSp>
        <p:nvGrpSpPr>
          <p:cNvPr id="2" name="组合 1">
            <a:extLst>
              <a:ext uri="{FF2B5EF4-FFF2-40B4-BE49-F238E27FC236}">
                <a16:creationId xmlns:a16="http://schemas.microsoft.com/office/drawing/2014/main" id="{FA196922-C27F-965B-89BB-D3DA5BA8418A}"/>
              </a:ext>
            </a:extLst>
          </p:cNvPr>
          <p:cNvGrpSpPr/>
          <p:nvPr/>
        </p:nvGrpSpPr>
        <p:grpSpPr>
          <a:xfrm>
            <a:off x="353104" y="1044977"/>
            <a:ext cx="4658299" cy="609403"/>
            <a:chOff x="353104" y="1044977"/>
            <a:chExt cx="4658299" cy="609403"/>
          </a:xfrm>
        </p:grpSpPr>
        <p:sp>
          <p:nvSpPr>
            <p:cNvPr id="5" name="矩形 4">
              <a:extLst>
                <a:ext uri="{FF2B5EF4-FFF2-40B4-BE49-F238E27FC236}">
                  <a16:creationId xmlns:a16="http://schemas.microsoft.com/office/drawing/2014/main" id="{595AB446-EAF0-63CB-01F6-82B4956BB680}"/>
                </a:ext>
              </a:extLst>
            </p:cNvPr>
            <p:cNvSpPr/>
            <p:nvPr/>
          </p:nvSpPr>
          <p:spPr>
            <a:xfrm>
              <a:off x="1131050" y="1136604"/>
              <a:ext cx="3880353" cy="443229"/>
            </a:xfrm>
            <a:prstGeom prst="rect">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873A79F-00BD-1C25-E75A-2E78A7BB8054}"/>
                </a:ext>
              </a:extLst>
            </p:cNvPr>
            <p:cNvSpPr txBox="1"/>
            <p:nvPr/>
          </p:nvSpPr>
          <p:spPr>
            <a:xfrm>
              <a:off x="1421398" y="1188224"/>
              <a:ext cx="3232021" cy="369332"/>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en-US" altLang="zh-CN"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k-means</a:t>
              </a:r>
              <a:r>
                <a:rPr lang="zh-CN" altLang="en-US"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     </a:t>
              </a:r>
              <a:r>
                <a:rPr lang="en-US" altLang="zh-CN"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watermelon</a:t>
              </a:r>
              <a:endParaRPr lang="zh-CN" altLang="en-US"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endParaRPr>
            </a:p>
          </p:txBody>
        </p:sp>
        <p:sp>
          <p:nvSpPr>
            <p:cNvPr id="9" name="right-thin-arrowheads_32738">
              <a:extLst>
                <a:ext uri="{FF2B5EF4-FFF2-40B4-BE49-F238E27FC236}">
                  <a16:creationId xmlns:a16="http://schemas.microsoft.com/office/drawing/2014/main" id="{3ED8615A-4D73-0988-F9A5-E10BC40C54D8}"/>
                </a:ext>
              </a:extLst>
            </p:cNvPr>
            <p:cNvSpPr/>
            <p:nvPr/>
          </p:nvSpPr>
          <p:spPr>
            <a:xfrm>
              <a:off x="353104" y="1044977"/>
              <a:ext cx="609685" cy="609403"/>
            </a:xfrm>
            <a:custGeom>
              <a:avLst/>
              <a:gdLst>
                <a:gd name="T0" fmla="*/ 5083 w 6101"/>
                <a:gd name="T1" fmla="*/ 3053 h 6107"/>
                <a:gd name="T2" fmla="*/ 2791 w 6101"/>
                <a:gd name="T3" fmla="*/ 761 h 6107"/>
                <a:gd name="T4" fmla="*/ 2791 w 6101"/>
                <a:gd name="T5" fmla="*/ 164 h 6107"/>
                <a:gd name="T6" fmla="*/ 3387 w 6101"/>
                <a:gd name="T7" fmla="*/ 164 h 6107"/>
                <a:gd name="T8" fmla="*/ 5978 w 6101"/>
                <a:gd name="T9" fmla="*/ 2755 h 6107"/>
                <a:gd name="T10" fmla="*/ 6101 w 6101"/>
                <a:gd name="T11" fmla="*/ 3053 h 6107"/>
                <a:gd name="T12" fmla="*/ 5978 w 6101"/>
                <a:gd name="T13" fmla="*/ 3351 h 6107"/>
                <a:gd name="T14" fmla="*/ 3387 w 6101"/>
                <a:gd name="T15" fmla="*/ 5942 h 6107"/>
                <a:gd name="T16" fmla="*/ 2791 w 6101"/>
                <a:gd name="T17" fmla="*/ 5942 h 6107"/>
                <a:gd name="T18" fmla="*/ 2791 w 6101"/>
                <a:gd name="T19" fmla="*/ 5345 h 6107"/>
                <a:gd name="T20" fmla="*/ 5083 w 6101"/>
                <a:gd name="T21" fmla="*/ 3053 h 6107"/>
                <a:gd name="T22" fmla="*/ 165 w 6101"/>
                <a:gd name="T23" fmla="*/ 5345 h 6107"/>
                <a:gd name="T24" fmla="*/ 165 w 6101"/>
                <a:gd name="T25" fmla="*/ 5942 h 6107"/>
                <a:gd name="T26" fmla="*/ 761 w 6101"/>
                <a:gd name="T27" fmla="*/ 5942 h 6107"/>
                <a:gd name="T28" fmla="*/ 3352 w 6101"/>
                <a:gd name="T29" fmla="*/ 3351 h 6107"/>
                <a:gd name="T30" fmla="*/ 3475 w 6101"/>
                <a:gd name="T31" fmla="*/ 3053 h 6107"/>
                <a:gd name="T32" fmla="*/ 3352 w 6101"/>
                <a:gd name="T33" fmla="*/ 2755 h 6107"/>
                <a:gd name="T34" fmla="*/ 761 w 6101"/>
                <a:gd name="T35" fmla="*/ 164 h 6107"/>
                <a:gd name="T36" fmla="*/ 165 w 6101"/>
                <a:gd name="T37" fmla="*/ 164 h 6107"/>
                <a:gd name="T38" fmla="*/ 165 w 6101"/>
                <a:gd name="T39" fmla="*/ 761 h 6107"/>
                <a:gd name="T40" fmla="*/ 2457 w 6101"/>
                <a:gd name="T41" fmla="*/ 3053 h 6107"/>
                <a:gd name="T42" fmla="*/ 165 w 6101"/>
                <a:gd name="T43" fmla="*/ 5345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5083" y="3053"/>
                  </a:moveTo>
                  <a:lnTo>
                    <a:pt x="2791" y="761"/>
                  </a:lnTo>
                  <a:cubicBezTo>
                    <a:pt x="2626" y="596"/>
                    <a:pt x="2626" y="329"/>
                    <a:pt x="2791" y="164"/>
                  </a:cubicBezTo>
                  <a:cubicBezTo>
                    <a:pt x="2955" y="0"/>
                    <a:pt x="3222" y="0"/>
                    <a:pt x="3387" y="164"/>
                  </a:cubicBezTo>
                  <a:lnTo>
                    <a:pt x="5978" y="2755"/>
                  </a:lnTo>
                  <a:cubicBezTo>
                    <a:pt x="6060" y="2837"/>
                    <a:pt x="6101" y="2945"/>
                    <a:pt x="6101" y="3053"/>
                  </a:cubicBezTo>
                  <a:cubicBezTo>
                    <a:pt x="6101" y="3161"/>
                    <a:pt x="6060" y="3269"/>
                    <a:pt x="5978" y="3351"/>
                  </a:cubicBezTo>
                  <a:lnTo>
                    <a:pt x="3387" y="5942"/>
                  </a:lnTo>
                  <a:cubicBezTo>
                    <a:pt x="3222" y="6107"/>
                    <a:pt x="2955" y="6107"/>
                    <a:pt x="2791" y="5942"/>
                  </a:cubicBezTo>
                  <a:cubicBezTo>
                    <a:pt x="2626" y="5777"/>
                    <a:pt x="2626" y="5510"/>
                    <a:pt x="2791" y="5345"/>
                  </a:cubicBezTo>
                  <a:lnTo>
                    <a:pt x="5083" y="3053"/>
                  </a:lnTo>
                  <a:close/>
                  <a:moveTo>
                    <a:pt x="165" y="5345"/>
                  </a:moveTo>
                  <a:cubicBezTo>
                    <a:pt x="0" y="5510"/>
                    <a:pt x="0" y="5777"/>
                    <a:pt x="165" y="5942"/>
                  </a:cubicBezTo>
                  <a:cubicBezTo>
                    <a:pt x="329" y="6107"/>
                    <a:pt x="596" y="6107"/>
                    <a:pt x="761" y="5942"/>
                  </a:cubicBezTo>
                  <a:lnTo>
                    <a:pt x="3352" y="3351"/>
                  </a:lnTo>
                  <a:cubicBezTo>
                    <a:pt x="3434" y="3269"/>
                    <a:pt x="3475" y="3161"/>
                    <a:pt x="3475" y="3053"/>
                  </a:cubicBezTo>
                  <a:cubicBezTo>
                    <a:pt x="3475" y="2945"/>
                    <a:pt x="3434" y="2837"/>
                    <a:pt x="3352" y="2755"/>
                  </a:cubicBezTo>
                  <a:lnTo>
                    <a:pt x="761" y="164"/>
                  </a:lnTo>
                  <a:cubicBezTo>
                    <a:pt x="596" y="0"/>
                    <a:pt x="329" y="0"/>
                    <a:pt x="165" y="164"/>
                  </a:cubicBezTo>
                  <a:cubicBezTo>
                    <a:pt x="0" y="329"/>
                    <a:pt x="0" y="596"/>
                    <a:pt x="165" y="761"/>
                  </a:cubicBezTo>
                  <a:lnTo>
                    <a:pt x="2457" y="3053"/>
                  </a:lnTo>
                  <a:lnTo>
                    <a:pt x="165" y="5345"/>
                  </a:lnTo>
                  <a:close/>
                </a:path>
              </a:pathLst>
            </a:custGeom>
            <a:solidFill>
              <a:schemeClr val="bg1"/>
            </a:solidFill>
            <a:ln>
              <a:solidFill>
                <a:srgbClr val="4167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等线" panose="02010600030101010101" pitchFamily="2" charset="-122"/>
                <a:ea typeface="等线" panose="02010600030101010101" pitchFamily="2" charset="-122"/>
              </a:endParaRPr>
            </a:p>
          </p:txBody>
        </p:sp>
      </p:grpSp>
      <p:graphicFrame>
        <p:nvGraphicFramePr>
          <p:cNvPr id="11" name="表格 10">
            <a:extLst>
              <a:ext uri="{FF2B5EF4-FFF2-40B4-BE49-F238E27FC236}">
                <a16:creationId xmlns:a16="http://schemas.microsoft.com/office/drawing/2014/main" id="{7E94AC5E-87DE-9B34-77C2-70CDD06B34D1}"/>
              </a:ext>
            </a:extLst>
          </p:cNvPr>
          <p:cNvGraphicFramePr>
            <a:graphicFrameLocks noGrp="1"/>
          </p:cNvGraphicFramePr>
          <p:nvPr>
            <p:extLst>
              <p:ext uri="{D42A27DB-BD31-4B8C-83A1-F6EECF244321}">
                <p14:modId xmlns:p14="http://schemas.microsoft.com/office/powerpoint/2010/main" val="3082896181"/>
              </p:ext>
            </p:extLst>
          </p:nvPr>
        </p:nvGraphicFramePr>
        <p:xfrm>
          <a:off x="2660502" y="1654380"/>
          <a:ext cx="6870996" cy="4827180"/>
        </p:xfrm>
        <a:graphic>
          <a:graphicData uri="http://schemas.openxmlformats.org/drawingml/2006/table">
            <a:tbl>
              <a:tblPr firstRow="1" bandRow="1">
                <a:tableStyleId>{5C22544A-7EE6-4342-B048-85BDC9FD1C3A}</a:tableStyleId>
              </a:tblPr>
              <a:tblGrid>
                <a:gridCol w="3435498">
                  <a:extLst>
                    <a:ext uri="{9D8B030D-6E8A-4147-A177-3AD203B41FA5}">
                      <a16:colId xmlns:a16="http://schemas.microsoft.com/office/drawing/2014/main" val="1879316323"/>
                    </a:ext>
                  </a:extLst>
                </a:gridCol>
                <a:gridCol w="3435498">
                  <a:extLst>
                    <a:ext uri="{9D8B030D-6E8A-4147-A177-3AD203B41FA5}">
                      <a16:colId xmlns:a16="http://schemas.microsoft.com/office/drawing/2014/main" val="2182384771"/>
                    </a:ext>
                  </a:extLst>
                </a:gridCol>
              </a:tblGrid>
              <a:tr h="2413590">
                <a:tc>
                  <a:txBody>
                    <a:bodyPr/>
                    <a:lstStyle/>
                    <a:p>
                      <a:endParaRPr lang="zh-CN" altLang="en-US" dirty="0"/>
                    </a:p>
                  </a:txBody>
                  <a:tcPr>
                    <a:blipFill>
                      <a:blip r:embed="rId3"/>
                      <a:stretch>
                        <a:fillRect/>
                      </a:stretch>
                    </a:blipFill>
                  </a:tcPr>
                </a:tc>
                <a:tc>
                  <a:txBody>
                    <a:bodyPr/>
                    <a:lstStyle/>
                    <a:p>
                      <a:endParaRPr lang="zh-CN" altLang="en-US" dirty="0"/>
                    </a:p>
                  </a:txBody>
                  <a:tcPr>
                    <a:blipFill>
                      <a:blip r:embed="rId4"/>
                      <a:stretch>
                        <a:fillRect/>
                      </a:stretch>
                    </a:blipFill>
                  </a:tcPr>
                </a:tc>
                <a:extLst>
                  <a:ext uri="{0D108BD9-81ED-4DB2-BD59-A6C34878D82A}">
                    <a16:rowId xmlns:a16="http://schemas.microsoft.com/office/drawing/2014/main" val="3783842063"/>
                  </a:ext>
                </a:extLst>
              </a:tr>
              <a:tr h="2413590">
                <a:tc>
                  <a:txBody>
                    <a:bodyPr/>
                    <a:lstStyle/>
                    <a:p>
                      <a:endParaRPr lang="zh-CN" altLang="en-US" dirty="0"/>
                    </a:p>
                  </a:txBody>
                  <a:tcPr>
                    <a:blipFill>
                      <a:blip r:embed="rId5"/>
                      <a:stretch>
                        <a:fillRect/>
                      </a:stretch>
                    </a:blipFill>
                  </a:tcPr>
                </a:tc>
                <a:tc>
                  <a:txBody>
                    <a:bodyPr/>
                    <a:lstStyle/>
                    <a:p>
                      <a:endParaRPr lang="zh-CN" altLang="en-US" dirty="0"/>
                    </a:p>
                  </a:txBody>
                  <a:tcPr>
                    <a:blipFill>
                      <a:blip r:embed="rId6"/>
                      <a:stretch>
                        <a:fillRect/>
                      </a:stretch>
                    </a:blipFill>
                  </a:tcPr>
                </a:tc>
                <a:extLst>
                  <a:ext uri="{0D108BD9-81ED-4DB2-BD59-A6C34878D82A}">
                    <a16:rowId xmlns:a16="http://schemas.microsoft.com/office/drawing/2014/main" val="1316010166"/>
                  </a:ext>
                </a:extLst>
              </a:tr>
            </a:tbl>
          </a:graphicData>
        </a:graphic>
      </p:graphicFrame>
    </p:spTree>
    <p:extLst>
      <p:ext uri="{BB962C8B-B14F-4D97-AF65-F5344CB8AC3E}">
        <p14:creationId xmlns:p14="http://schemas.microsoft.com/office/powerpoint/2010/main" val="25223329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9" name="文本框 3928">
            <a:extLst>
              <a:ext uri="{FF2B5EF4-FFF2-40B4-BE49-F238E27FC236}">
                <a16:creationId xmlns:a16="http://schemas.microsoft.com/office/drawing/2014/main" id="{0C8AB590-2055-E7A4-BF92-BB82F3363E11}"/>
              </a:ext>
            </a:extLst>
          </p:cNvPr>
          <p:cNvSpPr txBox="1"/>
          <p:nvPr/>
        </p:nvSpPr>
        <p:spPr>
          <a:xfrm>
            <a:off x="4387845" y="141568"/>
            <a:ext cx="3416320" cy="523220"/>
          </a:xfrm>
          <a:prstGeom prst="rect">
            <a:avLst/>
          </a:prstGeom>
          <a:noFill/>
        </p:spPr>
        <p:txBody>
          <a:bodyPr wrap="none" rtlCol="0">
            <a:spAutoFit/>
          </a:bodyPr>
          <a:lstStyle/>
          <a:p>
            <a:pPr algn="ctr" eaLnBrk="1" hangingPunct="1"/>
            <a:r>
              <a:rPr lang="zh-CN" altLang="en-US" sz="2800" b="1" dirty="0">
                <a:solidFill>
                  <a:schemeClr val="bg1"/>
                </a:solidFill>
                <a:latin typeface="等线" panose="02010600030101010101" pitchFamily="2" charset="-122"/>
                <a:ea typeface="等线" panose="02010600030101010101" pitchFamily="2" charset="-122"/>
                <a:cs typeface="+mn-ea"/>
                <a:sym typeface="+mn-lt"/>
              </a:rPr>
              <a:t>代码实现及实验结果</a:t>
            </a:r>
          </a:p>
        </p:txBody>
      </p:sp>
      <p:grpSp>
        <p:nvGrpSpPr>
          <p:cNvPr id="3947" name="组合 3946">
            <a:extLst>
              <a:ext uri="{FF2B5EF4-FFF2-40B4-BE49-F238E27FC236}">
                <a16:creationId xmlns:a16="http://schemas.microsoft.com/office/drawing/2014/main" id="{BEE2BC52-AC25-F00D-620B-65272C2A3D2C}"/>
              </a:ext>
            </a:extLst>
          </p:cNvPr>
          <p:cNvGrpSpPr/>
          <p:nvPr/>
        </p:nvGrpSpPr>
        <p:grpSpPr>
          <a:xfrm>
            <a:off x="3867149" y="183944"/>
            <a:ext cx="4457702" cy="414472"/>
            <a:chOff x="2495404" y="2589213"/>
            <a:chExt cx="7179426" cy="667535"/>
          </a:xfrm>
        </p:grpSpPr>
        <p:sp>
          <p:nvSpPr>
            <p:cNvPr id="3945" name="左大括号 3944">
              <a:extLst>
                <a:ext uri="{FF2B5EF4-FFF2-40B4-BE49-F238E27FC236}">
                  <a16:creationId xmlns:a16="http://schemas.microsoft.com/office/drawing/2014/main" id="{D78781F7-B47B-BCC2-1943-ABE6A785AA5E}"/>
                </a:ext>
              </a:extLst>
            </p:cNvPr>
            <p:cNvSpPr/>
            <p:nvPr/>
          </p:nvSpPr>
          <p:spPr>
            <a:xfrm>
              <a:off x="2495404" y="2589214"/>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3946" name="左大括号 3945">
              <a:extLst>
                <a:ext uri="{FF2B5EF4-FFF2-40B4-BE49-F238E27FC236}">
                  <a16:creationId xmlns:a16="http://schemas.microsoft.com/office/drawing/2014/main" id="{1DC0BF02-2552-A04D-243B-A173A7E10E05}"/>
                </a:ext>
              </a:extLst>
            </p:cNvPr>
            <p:cNvSpPr/>
            <p:nvPr/>
          </p:nvSpPr>
          <p:spPr>
            <a:xfrm rot="10800000">
              <a:off x="9519381" y="2589213"/>
              <a:ext cx="155449" cy="667533"/>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grpSp>
        <p:nvGrpSpPr>
          <p:cNvPr id="21" name="组合 20">
            <a:extLst>
              <a:ext uri="{FF2B5EF4-FFF2-40B4-BE49-F238E27FC236}">
                <a16:creationId xmlns:a16="http://schemas.microsoft.com/office/drawing/2014/main" id="{0435E1B0-EEAD-EE2B-B016-745EF88C5A96}"/>
              </a:ext>
            </a:extLst>
          </p:cNvPr>
          <p:cNvGrpSpPr/>
          <p:nvPr/>
        </p:nvGrpSpPr>
        <p:grpSpPr>
          <a:xfrm>
            <a:off x="7593956" y="4670905"/>
            <a:ext cx="3215811" cy="2095598"/>
            <a:chOff x="967225" y="2700819"/>
            <a:chExt cx="6231355" cy="3973236"/>
          </a:xfrm>
        </p:grpSpPr>
        <p:sp>
          <p:nvSpPr>
            <p:cNvPr id="7" name="Freeform: Shape 12">
              <a:extLst>
                <a:ext uri="{FF2B5EF4-FFF2-40B4-BE49-F238E27FC236}">
                  <a16:creationId xmlns:a16="http://schemas.microsoft.com/office/drawing/2014/main" id="{75FE7DB5-99CE-C3FA-5202-3CBC568A57D5}"/>
                </a:ext>
              </a:extLst>
            </p:cNvPr>
            <p:cNvSpPr/>
            <p:nvPr/>
          </p:nvSpPr>
          <p:spPr>
            <a:xfrm>
              <a:off x="3482226" y="2700819"/>
              <a:ext cx="3716354" cy="3973236"/>
            </a:xfrm>
            <a:custGeom>
              <a:avLst/>
              <a:gdLst>
                <a:gd name="connsiteX0" fmla="*/ 1689100 w 3119522"/>
                <a:gd name="connsiteY0" fmla="*/ 0 h 3378200"/>
                <a:gd name="connsiteX1" fmla="*/ 3089728 w 3119522"/>
                <a:gd name="connsiteY1" fmla="*/ 744708 h 3378200"/>
                <a:gd name="connsiteX2" fmla="*/ 3119522 w 3119522"/>
                <a:gd name="connsiteY2" fmla="*/ 793750 h 3378200"/>
                <a:gd name="connsiteX3" fmla="*/ 2303088 w 3119522"/>
                <a:gd name="connsiteY3" fmla="*/ 793750 h 3378200"/>
                <a:gd name="connsiteX4" fmla="*/ 2296249 w 3119522"/>
                <a:gd name="connsiteY4" fmla="*/ 788636 h 3378200"/>
                <a:gd name="connsiteX5" fmla="*/ 1689100 w 3119522"/>
                <a:gd name="connsiteY5" fmla="*/ 603178 h 3378200"/>
                <a:gd name="connsiteX6" fmla="*/ 603178 w 3119522"/>
                <a:gd name="connsiteY6" fmla="*/ 1689100 h 3378200"/>
                <a:gd name="connsiteX7" fmla="*/ 1689100 w 3119522"/>
                <a:gd name="connsiteY7" fmla="*/ 2775022 h 3378200"/>
                <a:gd name="connsiteX8" fmla="*/ 2296249 w 3119522"/>
                <a:gd name="connsiteY8" fmla="*/ 2589564 h 3378200"/>
                <a:gd name="connsiteX9" fmla="*/ 2303088 w 3119522"/>
                <a:gd name="connsiteY9" fmla="*/ 2584450 h 3378200"/>
                <a:gd name="connsiteX10" fmla="*/ 3119522 w 3119522"/>
                <a:gd name="connsiteY10" fmla="*/ 2584450 h 3378200"/>
                <a:gd name="connsiteX11" fmla="*/ 3089728 w 3119522"/>
                <a:gd name="connsiteY11" fmla="*/ 2633492 h 3378200"/>
                <a:gd name="connsiteX12" fmla="*/ 1689100 w 3119522"/>
                <a:gd name="connsiteY12" fmla="*/ 3378200 h 3378200"/>
                <a:gd name="connsiteX13" fmla="*/ 0 w 3119522"/>
                <a:gd name="connsiteY13" fmla="*/ 1689100 h 3378200"/>
                <a:gd name="connsiteX14" fmla="*/ 1689100 w 3119522"/>
                <a:gd name="connsiteY14"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9522" h="3378200">
                  <a:moveTo>
                    <a:pt x="1689100" y="0"/>
                  </a:moveTo>
                  <a:cubicBezTo>
                    <a:pt x="2272140" y="0"/>
                    <a:pt x="2786185" y="295405"/>
                    <a:pt x="3089728" y="744708"/>
                  </a:cubicBezTo>
                  <a:lnTo>
                    <a:pt x="3119522" y="793750"/>
                  </a:lnTo>
                  <a:lnTo>
                    <a:pt x="2303088" y="793750"/>
                  </a:lnTo>
                  <a:lnTo>
                    <a:pt x="2296249" y="788636"/>
                  </a:lnTo>
                  <a:cubicBezTo>
                    <a:pt x="2122935" y="671548"/>
                    <a:pt x="1914002" y="603178"/>
                    <a:pt x="1689100" y="603178"/>
                  </a:cubicBezTo>
                  <a:cubicBezTo>
                    <a:pt x="1089362" y="603178"/>
                    <a:pt x="603178" y="1089362"/>
                    <a:pt x="603178" y="1689100"/>
                  </a:cubicBezTo>
                  <a:cubicBezTo>
                    <a:pt x="603178" y="2288838"/>
                    <a:pt x="1089362" y="2775022"/>
                    <a:pt x="1689100" y="2775022"/>
                  </a:cubicBezTo>
                  <a:cubicBezTo>
                    <a:pt x="1914002" y="2775022"/>
                    <a:pt x="2122935" y="2706653"/>
                    <a:pt x="2296249" y="2589564"/>
                  </a:cubicBezTo>
                  <a:lnTo>
                    <a:pt x="2303088" y="2584450"/>
                  </a:lnTo>
                  <a:lnTo>
                    <a:pt x="3119522" y="2584450"/>
                  </a:lnTo>
                  <a:lnTo>
                    <a:pt x="3089728" y="2633492"/>
                  </a:lnTo>
                  <a:cubicBezTo>
                    <a:pt x="2786185" y="3082796"/>
                    <a:pt x="2272140" y="3378200"/>
                    <a:pt x="1689100" y="3378200"/>
                  </a:cubicBezTo>
                  <a:cubicBezTo>
                    <a:pt x="756236" y="3378200"/>
                    <a:pt x="0" y="2621964"/>
                    <a:pt x="0" y="1689100"/>
                  </a:cubicBezTo>
                  <a:cubicBezTo>
                    <a:pt x="0" y="756236"/>
                    <a:pt x="756236" y="0"/>
                    <a:pt x="1689100" y="0"/>
                  </a:cubicBezTo>
                  <a:close/>
                </a:path>
              </a:pathLst>
            </a:custGeom>
            <a:solidFill>
              <a:schemeClr val="bg1"/>
            </a:solidFill>
            <a:ln>
              <a:solidFill>
                <a:srgbClr val="4167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a:latin typeface="等线" panose="02010600030101010101" pitchFamily="2" charset="-122"/>
                <a:ea typeface="等线" panose="02010600030101010101" pitchFamily="2" charset="-122"/>
              </a:endParaRPr>
            </a:p>
          </p:txBody>
        </p:sp>
        <p:sp>
          <p:nvSpPr>
            <p:cNvPr id="8" name="Freeform: Shape 7">
              <a:extLst>
                <a:ext uri="{FF2B5EF4-FFF2-40B4-BE49-F238E27FC236}">
                  <a16:creationId xmlns:a16="http://schemas.microsoft.com/office/drawing/2014/main" id="{EBA3507D-C23E-6F78-F2CA-B8C7D03BE680}"/>
                </a:ext>
              </a:extLst>
            </p:cNvPr>
            <p:cNvSpPr/>
            <p:nvPr/>
          </p:nvSpPr>
          <p:spPr>
            <a:xfrm>
              <a:off x="967225" y="2700819"/>
              <a:ext cx="3716354" cy="3973236"/>
            </a:xfrm>
            <a:custGeom>
              <a:avLst/>
              <a:gdLst>
                <a:gd name="connsiteX0" fmla="*/ 1430422 w 3119522"/>
                <a:gd name="connsiteY0" fmla="*/ 0 h 3378200"/>
                <a:gd name="connsiteX1" fmla="*/ 3119522 w 3119522"/>
                <a:gd name="connsiteY1" fmla="*/ 1689100 h 3378200"/>
                <a:gd name="connsiteX2" fmla="*/ 1430422 w 3119522"/>
                <a:gd name="connsiteY2" fmla="*/ 3378200 h 3378200"/>
                <a:gd name="connsiteX3" fmla="*/ 29794 w 3119522"/>
                <a:gd name="connsiteY3" fmla="*/ 2633492 h 3378200"/>
                <a:gd name="connsiteX4" fmla="*/ 0 w 3119522"/>
                <a:gd name="connsiteY4" fmla="*/ 2584450 h 3378200"/>
                <a:gd name="connsiteX5" fmla="*/ 816434 w 3119522"/>
                <a:gd name="connsiteY5" fmla="*/ 2584450 h 3378200"/>
                <a:gd name="connsiteX6" fmla="*/ 823273 w 3119522"/>
                <a:gd name="connsiteY6" fmla="*/ 2589564 h 3378200"/>
                <a:gd name="connsiteX7" fmla="*/ 1430422 w 3119522"/>
                <a:gd name="connsiteY7" fmla="*/ 2775022 h 3378200"/>
                <a:gd name="connsiteX8" fmla="*/ 2516344 w 3119522"/>
                <a:gd name="connsiteY8" fmla="*/ 1689100 h 3378200"/>
                <a:gd name="connsiteX9" fmla="*/ 1430422 w 3119522"/>
                <a:gd name="connsiteY9" fmla="*/ 603178 h 3378200"/>
                <a:gd name="connsiteX10" fmla="*/ 823273 w 3119522"/>
                <a:gd name="connsiteY10" fmla="*/ 788636 h 3378200"/>
                <a:gd name="connsiteX11" fmla="*/ 816434 w 3119522"/>
                <a:gd name="connsiteY11" fmla="*/ 793750 h 3378200"/>
                <a:gd name="connsiteX12" fmla="*/ 0 w 3119522"/>
                <a:gd name="connsiteY12" fmla="*/ 793750 h 3378200"/>
                <a:gd name="connsiteX13" fmla="*/ 29794 w 3119522"/>
                <a:gd name="connsiteY13" fmla="*/ 744708 h 3378200"/>
                <a:gd name="connsiteX14" fmla="*/ 1430422 w 3119522"/>
                <a:gd name="connsiteY14"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19522" h="3378200">
                  <a:moveTo>
                    <a:pt x="1430422" y="0"/>
                  </a:moveTo>
                  <a:cubicBezTo>
                    <a:pt x="2363286" y="0"/>
                    <a:pt x="3119522" y="756236"/>
                    <a:pt x="3119522" y="1689100"/>
                  </a:cubicBezTo>
                  <a:cubicBezTo>
                    <a:pt x="3119522" y="2621964"/>
                    <a:pt x="2363286" y="3378200"/>
                    <a:pt x="1430422" y="3378200"/>
                  </a:cubicBezTo>
                  <a:cubicBezTo>
                    <a:pt x="847382" y="3378200"/>
                    <a:pt x="333337" y="3082796"/>
                    <a:pt x="29794" y="2633492"/>
                  </a:cubicBezTo>
                  <a:lnTo>
                    <a:pt x="0" y="2584450"/>
                  </a:lnTo>
                  <a:lnTo>
                    <a:pt x="816434" y="2584450"/>
                  </a:lnTo>
                  <a:lnTo>
                    <a:pt x="823273" y="2589564"/>
                  </a:lnTo>
                  <a:cubicBezTo>
                    <a:pt x="996587" y="2706653"/>
                    <a:pt x="1205520" y="2775022"/>
                    <a:pt x="1430422" y="2775022"/>
                  </a:cubicBezTo>
                  <a:cubicBezTo>
                    <a:pt x="2030160" y="2775022"/>
                    <a:pt x="2516344" y="2288838"/>
                    <a:pt x="2516344" y="1689100"/>
                  </a:cubicBezTo>
                  <a:cubicBezTo>
                    <a:pt x="2516344" y="1089362"/>
                    <a:pt x="2030160" y="603178"/>
                    <a:pt x="1430422" y="603178"/>
                  </a:cubicBezTo>
                  <a:cubicBezTo>
                    <a:pt x="1205520" y="603178"/>
                    <a:pt x="996587" y="671547"/>
                    <a:pt x="823273" y="788636"/>
                  </a:cubicBezTo>
                  <a:lnTo>
                    <a:pt x="816434" y="793750"/>
                  </a:lnTo>
                  <a:lnTo>
                    <a:pt x="0" y="793750"/>
                  </a:lnTo>
                  <a:lnTo>
                    <a:pt x="29794" y="744708"/>
                  </a:lnTo>
                  <a:cubicBezTo>
                    <a:pt x="333337" y="295405"/>
                    <a:pt x="847382" y="0"/>
                    <a:pt x="1430422" y="0"/>
                  </a:cubicBezTo>
                  <a:close/>
                </a:path>
              </a:pathLst>
            </a:cu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eaLnBrk="0" hangingPunct="0"/>
              <a:endParaRPr>
                <a:latin typeface="等线" panose="02010600030101010101" pitchFamily="2" charset="-122"/>
                <a:ea typeface="等线" panose="02010600030101010101" pitchFamily="2" charset="-122"/>
              </a:endParaRPr>
            </a:p>
          </p:txBody>
        </p:sp>
      </p:grpSp>
      <p:pic>
        <p:nvPicPr>
          <p:cNvPr id="3" name="图片 2">
            <a:extLst>
              <a:ext uri="{FF2B5EF4-FFF2-40B4-BE49-F238E27FC236}">
                <a16:creationId xmlns:a16="http://schemas.microsoft.com/office/drawing/2014/main" id="{B2EB8C49-D1A1-D64A-77A3-AEC62A9126A5}"/>
              </a:ext>
            </a:extLst>
          </p:cNvPr>
          <p:cNvPicPr>
            <a:picLocks noChangeAspect="1"/>
          </p:cNvPicPr>
          <p:nvPr/>
        </p:nvPicPr>
        <p:blipFill>
          <a:blip r:embed="rId3"/>
          <a:stretch>
            <a:fillRect/>
          </a:stretch>
        </p:blipFill>
        <p:spPr>
          <a:xfrm>
            <a:off x="-1" y="1719153"/>
            <a:ext cx="5231219" cy="5138847"/>
          </a:xfrm>
          <a:prstGeom prst="rect">
            <a:avLst/>
          </a:prstGeom>
        </p:spPr>
      </p:pic>
      <p:grpSp>
        <p:nvGrpSpPr>
          <p:cNvPr id="6" name="组合 5">
            <a:extLst>
              <a:ext uri="{FF2B5EF4-FFF2-40B4-BE49-F238E27FC236}">
                <a16:creationId xmlns:a16="http://schemas.microsoft.com/office/drawing/2014/main" id="{5FE01549-3501-03D4-8C62-F9DB59BB74FB}"/>
              </a:ext>
            </a:extLst>
          </p:cNvPr>
          <p:cNvGrpSpPr/>
          <p:nvPr/>
        </p:nvGrpSpPr>
        <p:grpSpPr>
          <a:xfrm>
            <a:off x="133364" y="1043378"/>
            <a:ext cx="4658299" cy="609403"/>
            <a:chOff x="353104" y="1044977"/>
            <a:chExt cx="4658299" cy="609403"/>
          </a:xfrm>
        </p:grpSpPr>
        <p:sp>
          <p:nvSpPr>
            <p:cNvPr id="9" name="矩形 8">
              <a:extLst>
                <a:ext uri="{FF2B5EF4-FFF2-40B4-BE49-F238E27FC236}">
                  <a16:creationId xmlns:a16="http://schemas.microsoft.com/office/drawing/2014/main" id="{8EE1ECF2-FF75-CAB1-F6A4-F0FCA5F062EF}"/>
                </a:ext>
              </a:extLst>
            </p:cNvPr>
            <p:cNvSpPr/>
            <p:nvPr/>
          </p:nvSpPr>
          <p:spPr>
            <a:xfrm>
              <a:off x="1131050" y="1136604"/>
              <a:ext cx="3880353" cy="443229"/>
            </a:xfrm>
            <a:prstGeom prst="rect">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10" name="文本框 9">
              <a:extLst>
                <a:ext uri="{FF2B5EF4-FFF2-40B4-BE49-F238E27FC236}">
                  <a16:creationId xmlns:a16="http://schemas.microsoft.com/office/drawing/2014/main" id="{9526C314-4334-A41D-B5DC-70CDDE616862}"/>
                </a:ext>
              </a:extLst>
            </p:cNvPr>
            <p:cNvSpPr txBox="1"/>
            <p:nvPr/>
          </p:nvSpPr>
          <p:spPr>
            <a:xfrm>
              <a:off x="1421398" y="1188224"/>
              <a:ext cx="3232021" cy="369332"/>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en-US" altLang="zh-CN"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FCM</a:t>
              </a:r>
              <a:r>
                <a:rPr lang="zh-CN" altLang="en-US"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 核心代码</a:t>
              </a:r>
            </a:p>
          </p:txBody>
        </p:sp>
        <p:sp>
          <p:nvSpPr>
            <p:cNvPr id="11" name="right-thin-arrowheads_32738">
              <a:extLst>
                <a:ext uri="{FF2B5EF4-FFF2-40B4-BE49-F238E27FC236}">
                  <a16:creationId xmlns:a16="http://schemas.microsoft.com/office/drawing/2014/main" id="{2521ABF2-B6A7-716F-6701-3286193EBB76}"/>
                </a:ext>
              </a:extLst>
            </p:cNvPr>
            <p:cNvSpPr/>
            <p:nvPr/>
          </p:nvSpPr>
          <p:spPr>
            <a:xfrm>
              <a:off x="353104" y="1044977"/>
              <a:ext cx="609685" cy="609403"/>
            </a:xfrm>
            <a:custGeom>
              <a:avLst/>
              <a:gdLst>
                <a:gd name="T0" fmla="*/ 5083 w 6101"/>
                <a:gd name="T1" fmla="*/ 3053 h 6107"/>
                <a:gd name="T2" fmla="*/ 2791 w 6101"/>
                <a:gd name="T3" fmla="*/ 761 h 6107"/>
                <a:gd name="T4" fmla="*/ 2791 w 6101"/>
                <a:gd name="T5" fmla="*/ 164 h 6107"/>
                <a:gd name="T6" fmla="*/ 3387 w 6101"/>
                <a:gd name="T7" fmla="*/ 164 h 6107"/>
                <a:gd name="T8" fmla="*/ 5978 w 6101"/>
                <a:gd name="T9" fmla="*/ 2755 h 6107"/>
                <a:gd name="T10" fmla="*/ 6101 w 6101"/>
                <a:gd name="T11" fmla="*/ 3053 h 6107"/>
                <a:gd name="T12" fmla="*/ 5978 w 6101"/>
                <a:gd name="T13" fmla="*/ 3351 h 6107"/>
                <a:gd name="T14" fmla="*/ 3387 w 6101"/>
                <a:gd name="T15" fmla="*/ 5942 h 6107"/>
                <a:gd name="T16" fmla="*/ 2791 w 6101"/>
                <a:gd name="T17" fmla="*/ 5942 h 6107"/>
                <a:gd name="T18" fmla="*/ 2791 w 6101"/>
                <a:gd name="T19" fmla="*/ 5345 h 6107"/>
                <a:gd name="T20" fmla="*/ 5083 w 6101"/>
                <a:gd name="T21" fmla="*/ 3053 h 6107"/>
                <a:gd name="T22" fmla="*/ 165 w 6101"/>
                <a:gd name="T23" fmla="*/ 5345 h 6107"/>
                <a:gd name="T24" fmla="*/ 165 w 6101"/>
                <a:gd name="T25" fmla="*/ 5942 h 6107"/>
                <a:gd name="T26" fmla="*/ 761 w 6101"/>
                <a:gd name="T27" fmla="*/ 5942 h 6107"/>
                <a:gd name="T28" fmla="*/ 3352 w 6101"/>
                <a:gd name="T29" fmla="*/ 3351 h 6107"/>
                <a:gd name="T30" fmla="*/ 3475 w 6101"/>
                <a:gd name="T31" fmla="*/ 3053 h 6107"/>
                <a:gd name="T32" fmla="*/ 3352 w 6101"/>
                <a:gd name="T33" fmla="*/ 2755 h 6107"/>
                <a:gd name="T34" fmla="*/ 761 w 6101"/>
                <a:gd name="T35" fmla="*/ 164 h 6107"/>
                <a:gd name="T36" fmla="*/ 165 w 6101"/>
                <a:gd name="T37" fmla="*/ 164 h 6107"/>
                <a:gd name="T38" fmla="*/ 165 w 6101"/>
                <a:gd name="T39" fmla="*/ 761 h 6107"/>
                <a:gd name="T40" fmla="*/ 2457 w 6101"/>
                <a:gd name="T41" fmla="*/ 3053 h 6107"/>
                <a:gd name="T42" fmla="*/ 165 w 6101"/>
                <a:gd name="T43" fmla="*/ 5345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5083" y="3053"/>
                  </a:moveTo>
                  <a:lnTo>
                    <a:pt x="2791" y="761"/>
                  </a:lnTo>
                  <a:cubicBezTo>
                    <a:pt x="2626" y="596"/>
                    <a:pt x="2626" y="329"/>
                    <a:pt x="2791" y="164"/>
                  </a:cubicBezTo>
                  <a:cubicBezTo>
                    <a:pt x="2955" y="0"/>
                    <a:pt x="3222" y="0"/>
                    <a:pt x="3387" y="164"/>
                  </a:cubicBezTo>
                  <a:lnTo>
                    <a:pt x="5978" y="2755"/>
                  </a:lnTo>
                  <a:cubicBezTo>
                    <a:pt x="6060" y="2837"/>
                    <a:pt x="6101" y="2945"/>
                    <a:pt x="6101" y="3053"/>
                  </a:cubicBezTo>
                  <a:cubicBezTo>
                    <a:pt x="6101" y="3161"/>
                    <a:pt x="6060" y="3269"/>
                    <a:pt x="5978" y="3351"/>
                  </a:cubicBezTo>
                  <a:lnTo>
                    <a:pt x="3387" y="5942"/>
                  </a:lnTo>
                  <a:cubicBezTo>
                    <a:pt x="3222" y="6107"/>
                    <a:pt x="2955" y="6107"/>
                    <a:pt x="2791" y="5942"/>
                  </a:cubicBezTo>
                  <a:cubicBezTo>
                    <a:pt x="2626" y="5777"/>
                    <a:pt x="2626" y="5510"/>
                    <a:pt x="2791" y="5345"/>
                  </a:cubicBezTo>
                  <a:lnTo>
                    <a:pt x="5083" y="3053"/>
                  </a:lnTo>
                  <a:close/>
                  <a:moveTo>
                    <a:pt x="165" y="5345"/>
                  </a:moveTo>
                  <a:cubicBezTo>
                    <a:pt x="0" y="5510"/>
                    <a:pt x="0" y="5777"/>
                    <a:pt x="165" y="5942"/>
                  </a:cubicBezTo>
                  <a:cubicBezTo>
                    <a:pt x="329" y="6107"/>
                    <a:pt x="596" y="6107"/>
                    <a:pt x="761" y="5942"/>
                  </a:cubicBezTo>
                  <a:lnTo>
                    <a:pt x="3352" y="3351"/>
                  </a:lnTo>
                  <a:cubicBezTo>
                    <a:pt x="3434" y="3269"/>
                    <a:pt x="3475" y="3161"/>
                    <a:pt x="3475" y="3053"/>
                  </a:cubicBezTo>
                  <a:cubicBezTo>
                    <a:pt x="3475" y="2945"/>
                    <a:pt x="3434" y="2837"/>
                    <a:pt x="3352" y="2755"/>
                  </a:cubicBezTo>
                  <a:lnTo>
                    <a:pt x="761" y="164"/>
                  </a:lnTo>
                  <a:cubicBezTo>
                    <a:pt x="596" y="0"/>
                    <a:pt x="329" y="0"/>
                    <a:pt x="165" y="164"/>
                  </a:cubicBezTo>
                  <a:cubicBezTo>
                    <a:pt x="0" y="329"/>
                    <a:pt x="0" y="596"/>
                    <a:pt x="165" y="761"/>
                  </a:cubicBezTo>
                  <a:lnTo>
                    <a:pt x="2457" y="3053"/>
                  </a:lnTo>
                  <a:lnTo>
                    <a:pt x="165" y="5345"/>
                  </a:lnTo>
                  <a:close/>
                </a:path>
              </a:pathLst>
            </a:custGeom>
            <a:solidFill>
              <a:schemeClr val="bg1"/>
            </a:solidFill>
            <a:ln>
              <a:solidFill>
                <a:srgbClr val="4167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等线" panose="02010600030101010101" pitchFamily="2" charset="-122"/>
                <a:ea typeface="等线" panose="02010600030101010101" pitchFamily="2" charset="-122"/>
              </a:endParaRPr>
            </a:p>
          </p:txBody>
        </p:sp>
      </p:grpSp>
      <p:pic>
        <p:nvPicPr>
          <p:cNvPr id="13" name="图片 12">
            <a:extLst>
              <a:ext uri="{FF2B5EF4-FFF2-40B4-BE49-F238E27FC236}">
                <a16:creationId xmlns:a16="http://schemas.microsoft.com/office/drawing/2014/main" id="{65858134-021B-623A-D571-614E8BFE11C6}"/>
              </a:ext>
            </a:extLst>
          </p:cNvPr>
          <p:cNvPicPr>
            <a:picLocks noChangeAspect="1"/>
          </p:cNvPicPr>
          <p:nvPr/>
        </p:nvPicPr>
        <p:blipFill>
          <a:blip r:embed="rId4"/>
          <a:stretch>
            <a:fillRect/>
          </a:stretch>
        </p:blipFill>
        <p:spPr>
          <a:xfrm>
            <a:off x="5220294" y="1719153"/>
            <a:ext cx="6971706" cy="2464394"/>
          </a:xfrm>
          <a:prstGeom prst="rect">
            <a:avLst/>
          </a:prstGeom>
        </p:spPr>
      </p:pic>
    </p:spTree>
    <p:extLst>
      <p:ext uri="{BB962C8B-B14F-4D97-AF65-F5344CB8AC3E}">
        <p14:creationId xmlns:p14="http://schemas.microsoft.com/office/powerpoint/2010/main" val="233558534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9" name="文本框 3928">
            <a:extLst>
              <a:ext uri="{FF2B5EF4-FFF2-40B4-BE49-F238E27FC236}">
                <a16:creationId xmlns:a16="http://schemas.microsoft.com/office/drawing/2014/main" id="{0C8AB590-2055-E7A4-BF92-BB82F3363E11}"/>
              </a:ext>
            </a:extLst>
          </p:cNvPr>
          <p:cNvSpPr txBox="1"/>
          <p:nvPr/>
        </p:nvSpPr>
        <p:spPr>
          <a:xfrm>
            <a:off x="4387845" y="141568"/>
            <a:ext cx="3416320" cy="523220"/>
          </a:xfrm>
          <a:prstGeom prst="rect">
            <a:avLst/>
          </a:prstGeom>
          <a:noFill/>
        </p:spPr>
        <p:txBody>
          <a:bodyPr wrap="none" rtlCol="0">
            <a:spAutoFit/>
          </a:bodyPr>
          <a:lstStyle/>
          <a:p>
            <a:pPr algn="ctr" eaLnBrk="1" hangingPunct="1"/>
            <a:r>
              <a:rPr lang="zh-CN" altLang="en-US" sz="2800" b="1" dirty="0">
                <a:solidFill>
                  <a:schemeClr val="bg1"/>
                </a:solidFill>
                <a:latin typeface="等线" panose="02010600030101010101" pitchFamily="2" charset="-122"/>
                <a:ea typeface="等线" panose="02010600030101010101" pitchFamily="2" charset="-122"/>
                <a:cs typeface="+mn-ea"/>
                <a:sym typeface="+mn-lt"/>
              </a:rPr>
              <a:t>代码实现及实验结果</a:t>
            </a:r>
          </a:p>
        </p:txBody>
      </p:sp>
      <p:grpSp>
        <p:nvGrpSpPr>
          <p:cNvPr id="3947" name="组合 3946">
            <a:extLst>
              <a:ext uri="{FF2B5EF4-FFF2-40B4-BE49-F238E27FC236}">
                <a16:creationId xmlns:a16="http://schemas.microsoft.com/office/drawing/2014/main" id="{BEE2BC52-AC25-F00D-620B-65272C2A3D2C}"/>
              </a:ext>
            </a:extLst>
          </p:cNvPr>
          <p:cNvGrpSpPr/>
          <p:nvPr/>
        </p:nvGrpSpPr>
        <p:grpSpPr>
          <a:xfrm>
            <a:off x="3867149" y="183944"/>
            <a:ext cx="4457702" cy="414472"/>
            <a:chOff x="2495404" y="2589213"/>
            <a:chExt cx="7179426" cy="667535"/>
          </a:xfrm>
        </p:grpSpPr>
        <p:sp>
          <p:nvSpPr>
            <p:cNvPr id="3945" name="左大括号 3944">
              <a:extLst>
                <a:ext uri="{FF2B5EF4-FFF2-40B4-BE49-F238E27FC236}">
                  <a16:creationId xmlns:a16="http://schemas.microsoft.com/office/drawing/2014/main" id="{D78781F7-B47B-BCC2-1943-ABE6A785AA5E}"/>
                </a:ext>
              </a:extLst>
            </p:cNvPr>
            <p:cNvSpPr/>
            <p:nvPr/>
          </p:nvSpPr>
          <p:spPr>
            <a:xfrm>
              <a:off x="2495404" y="2589214"/>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3946" name="左大括号 3945">
              <a:extLst>
                <a:ext uri="{FF2B5EF4-FFF2-40B4-BE49-F238E27FC236}">
                  <a16:creationId xmlns:a16="http://schemas.microsoft.com/office/drawing/2014/main" id="{1DC0BF02-2552-A04D-243B-A173A7E10E05}"/>
                </a:ext>
              </a:extLst>
            </p:cNvPr>
            <p:cNvSpPr/>
            <p:nvPr/>
          </p:nvSpPr>
          <p:spPr>
            <a:xfrm rot="10800000">
              <a:off x="9519381" y="2589213"/>
              <a:ext cx="155449" cy="667533"/>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graphicFrame>
        <p:nvGraphicFramePr>
          <p:cNvPr id="2" name="表格 1">
            <a:extLst>
              <a:ext uri="{FF2B5EF4-FFF2-40B4-BE49-F238E27FC236}">
                <a16:creationId xmlns:a16="http://schemas.microsoft.com/office/drawing/2014/main" id="{34A824AD-2B15-439B-33C8-849017012085}"/>
              </a:ext>
            </a:extLst>
          </p:cNvPr>
          <p:cNvGraphicFramePr>
            <a:graphicFrameLocks noGrp="1"/>
          </p:cNvGraphicFramePr>
          <p:nvPr>
            <p:extLst>
              <p:ext uri="{D42A27DB-BD31-4B8C-83A1-F6EECF244321}">
                <p14:modId xmlns:p14="http://schemas.microsoft.com/office/powerpoint/2010/main" val="1149215646"/>
              </p:ext>
            </p:extLst>
          </p:nvPr>
        </p:nvGraphicFramePr>
        <p:xfrm>
          <a:off x="1131050" y="1829611"/>
          <a:ext cx="6126718" cy="4733013"/>
        </p:xfrm>
        <a:graphic>
          <a:graphicData uri="http://schemas.openxmlformats.org/drawingml/2006/table">
            <a:tbl>
              <a:tblPr firstRow="1" bandRow="1">
                <a:tableStyleId>{073A0DAA-6AF3-43AB-8588-CEC1D06C72B9}</a:tableStyleId>
              </a:tblPr>
              <a:tblGrid>
                <a:gridCol w="3063359">
                  <a:extLst>
                    <a:ext uri="{9D8B030D-6E8A-4147-A177-3AD203B41FA5}">
                      <a16:colId xmlns:a16="http://schemas.microsoft.com/office/drawing/2014/main" val="362761329"/>
                    </a:ext>
                  </a:extLst>
                </a:gridCol>
                <a:gridCol w="3063359">
                  <a:extLst>
                    <a:ext uri="{9D8B030D-6E8A-4147-A177-3AD203B41FA5}">
                      <a16:colId xmlns:a16="http://schemas.microsoft.com/office/drawing/2014/main" val="629309183"/>
                    </a:ext>
                  </a:extLst>
                </a:gridCol>
              </a:tblGrid>
              <a:tr h="2383303">
                <a:tc>
                  <a:txBody>
                    <a:bodyPr/>
                    <a:lstStyle/>
                    <a:p>
                      <a:endParaRPr lang="zh-CN" altLang="en-US" dirty="0"/>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blipFill>
                      <a:blip r:embed="rId3"/>
                      <a:stretch>
                        <a:fillRect/>
                      </a:stretch>
                    </a:blipFill>
                  </a:tcPr>
                </a:tc>
                <a:tc>
                  <a:txBody>
                    <a:bodyPr/>
                    <a:lstStyle/>
                    <a:p>
                      <a:endParaRPr lang="zh-CN" altLang="en-US" dirty="0"/>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blipFill>
                      <a:blip r:embed="rId4"/>
                      <a:stretch>
                        <a:fillRect/>
                      </a:stretch>
                    </a:blipFill>
                  </a:tcPr>
                </a:tc>
                <a:extLst>
                  <a:ext uri="{0D108BD9-81ED-4DB2-BD59-A6C34878D82A}">
                    <a16:rowId xmlns:a16="http://schemas.microsoft.com/office/drawing/2014/main" val="2620022950"/>
                  </a:ext>
                </a:extLst>
              </a:tr>
              <a:tr h="2349710">
                <a:tc>
                  <a:txBody>
                    <a:bodyPr/>
                    <a:lstStyle/>
                    <a:p>
                      <a:endParaRPr lang="zh-CN" altLang="en-US" dirty="0"/>
                    </a:p>
                  </a:txBody>
                  <a:tcP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a:stretch>
                    </a:blipFill>
                  </a:tcPr>
                </a:tc>
                <a:tc>
                  <a:txBody>
                    <a:bodyPr/>
                    <a:lstStyle/>
                    <a:p>
                      <a:endParaRPr lang="zh-CN" altLang="en-US" dirty="0"/>
                    </a:p>
                  </a:txBody>
                  <a:tcP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a:stretch>
                    </a:blipFill>
                  </a:tcPr>
                </a:tc>
                <a:extLst>
                  <a:ext uri="{0D108BD9-81ED-4DB2-BD59-A6C34878D82A}">
                    <a16:rowId xmlns:a16="http://schemas.microsoft.com/office/drawing/2014/main" val="3794849642"/>
                  </a:ext>
                </a:extLst>
              </a:tr>
            </a:tbl>
          </a:graphicData>
        </a:graphic>
      </p:graphicFrame>
      <p:grpSp>
        <p:nvGrpSpPr>
          <p:cNvPr id="9" name="组合 8">
            <a:extLst>
              <a:ext uri="{FF2B5EF4-FFF2-40B4-BE49-F238E27FC236}">
                <a16:creationId xmlns:a16="http://schemas.microsoft.com/office/drawing/2014/main" id="{6A4BFF73-320C-AD16-E746-53E438D51F5B}"/>
              </a:ext>
            </a:extLst>
          </p:cNvPr>
          <p:cNvGrpSpPr/>
          <p:nvPr/>
        </p:nvGrpSpPr>
        <p:grpSpPr>
          <a:xfrm>
            <a:off x="353104" y="1044977"/>
            <a:ext cx="4658299" cy="609403"/>
            <a:chOff x="353104" y="1044977"/>
            <a:chExt cx="4658299" cy="609403"/>
          </a:xfrm>
        </p:grpSpPr>
        <p:sp>
          <p:nvSpPr>
            <p:cNvPr id="11" name="矩形 10">
              <a:extLst>
                <a:ext uri="{FF2B5EF4-FFF2-40B4-BE49-F238E27FC236}">
                  <a16:creationId xmlns:a16="http://schemas.microsoft.com/office/drawing/2014/main" id="{3A8CCE11-0D02-4F7E-D882-C23FE91A12E7}"/>
                </a:ext>
              </a:extLst>
            </p:cNvPr>
            <p:cNvSpPr/>
            <p:nvPr/>
          </p:nvSpPr>
          <p:spPr>
            <a:xfrm>
              <a:off x="1131050" y="1136604"/>
              <a:ext cx="3880353" cy="443229"/>
            </a:xfrm>
            <a:prstGeom prst="rect">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15" name="文本框 14">
              <a:extLst>
                <a:ext uri="{FF2B5EF4-FFF2-40B4-BE49-F238E27FC236}">
                  <a16:creationId xmlns:a16="http://schemas.microsoft.com/office/drawing/2014/main" id="{AEE9DDB1-B48B-0B1C-AC85-E678E5907474}"/>
                </a:ext>
              </a:extLst>
            </p:cNvPr>
            <p:cNvSpPr txBox="1"/>
            <p:nvPr/>
          </p:nvSpPr>
          <p:spPr>
            <a:xfrm>
              <a:off x="1421398" y="1188224"/>
              <a:ext cx="3232021" cy="369332"/>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en-US" altLang="zh-CN"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FCM</a:t>
              </a:r>
              <a:r>
                <a:rPr lang="zh-CN" altLang="en-US"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     </a:t>
              </a:r>
              <a:r>
                <a:rPr lang="en-US" altLang="zh-CN"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Iris</a:t>
              </a:r>
              <a:endParaRPr lang="zh-CN" altLang="en-US"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endParaRPr>
            </a:p>
          </p:txBody>
        </p:sp>
        <p:sp>
          <p:nvSpPr>
            <p:cNvPr id="13" name="right-thin-arrowheads_32738">
              <a:extLst>
                <a:ext uri="{FF2B5EF4-FFF2-40B4-BE49-F238E27FC236}">
                  <a16:creationId xmlns:a16="http://schemas.microsoft.com/office/drawing/2014/main" id="{C04E7FBC-FD46-9056-FB7E-135DFF001BA3}"/>
                </a:ext>
              </a:extLst>
            </p:cNvPr>
            <p:cNvSpPr/>
            <p:nvPr/>
          </p:nvSpPr>
          <p:spPr>
            <a:xfrm>
              <a:off x="353104" y="1044977"/>
              <a:ext cx="609685" cy="609403"/>
            </a:xfrm>
            <a:custGeom>
              <a:avLst/>
              <a:gdLst>
                <a:gd name="T0" fmla="*/ 5083 w 6101"/>
                <a:gd name="T1" fmla="*/ 3053 h 6107"/>
                <a:gd name="T2" fmla="*/ 2791 w 6101"/>
                <a:gd name="T3" fmla="*/ 761 h 6107"/>
                <a:gd name="T4" fmla="*/ 2791 w 6101"/>
                <a:gd name="T5" fmla="*/ 164 h 6107"/>
                <a:gd name="T6" fmla="*/ 3387 w 6101"/>
                <a:gd name="T7" fmla="*/ 164 h 6107"/>
                <a:gd name="T8" fmla="*/ 5978 w 6101"/>
                <a:gd name="T9" fmla="*/ 2755 h 6107"/>
                <a:gd name="T10" fmla="*/ 6101 w 6101"/>
                <a:gd name="T11" fmla="*/ 3053 h 6107"/>
                <a:gd name="T12" fmla="*/ 5978 w 6101"/>
                <a:gd name="T13" fmla="*/ 3351 h 6107"/>
                <a:gd name="T14" fmla="*/ 3387 w 6101"/>
                <a:gd name="T15" fmla="*/ 5942 h 6107"/>
                <a:gd name="T16" fmla="*/ 2791 w 6101"/>
                <a:gd name="T17" fmla="*/ 5942 h 6107"/>
                <a:gd name="T18" fmla="*/ 2791 w 6101"/>
                <a:gd name="T19" fmla="*/ 5345 h 6107"/>
                <a:gd name="T20" fmla="*/ 5083 w 6101"/>
                <a:gd name="T21" fmla="*/ 3053 h 6107"/>
                <a:gd name="T22" fmla="*/ 165 w 6101"/>
                <a:gd name="T23" fmla="*/ 5345 h 6107"/>
                <a:gd name="T24" fmla="*/ 165 w 6101"/>
                <a:gd name="T25" fmla="*/ 5942 h 6107"/>
                <a:gd name="T26" fmla="*/ 761 w 6101"/>
                <a:gd name="T27" fmla="*/ 5942 h 6107"/>
                <a:gd name="T28" fmla="*/ 3352 w 6101"/>
                <a:gd name="T29" fmla="*/ 3351 h 6107"/>
                <a:gd name="T30" fmla="*/ 3475 w 6101"/>
                <a:gd name="T31" fmla="*/ 3053 h 6107"/>
                <a:gd name="T32" fmla="*/ 3352 w 6101"/>
                <a:gd name="T33" fmla="*/ 2755 h 6107"/>
                <a:gd name="T34" fmla="*/ 761 w 6101"/>
                <a:gd name="T35" fmla="*/ 164 h 6107"/>
                <a:gd name="T36" fmla="*/ 165 w 6101"/>
                <a:gd name="T37" fmla="*/ 164 h 6107"/>
                <a:gd name="T38" fmla="*/ 165 w 6101"/>
                <a:gd name="T39" fmla="*/ 761 h 6107"/>
                <a:gd name="T40" fmla="*/ 2457 w 6101"/>
                <a:gd name="T41" fmla="*/ 3053 h 6107"/>
                <a:gd name="T42" fmla="*/ 165 w 6101"/>
                <a:gd name="T43" fmla="*/ 5345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5083" y="3053"/>
                  </a:moveTo>
                  <a:lnTo>
                    <a:pt x="2791" y="761"/>
                  </a:lnTo>
                  <a:cubicBezTo>
                    <a:pt x="2626" y="596"/>
                    <a:pt x="2626" y="329"/>
                    <a:pt x="2791" y="164"/>
                  </a:cubicBezTo>
                  <a:cubicBezTo>
                    <a:pt x="2955" y="0"/>
                    <a:pt x="3222" y="0"/>
                    <a:pt x="3387" y="164"/>
                  </a:cubicBezTo>
                  <a:lnTo>
                    <a:pt x="5978" y="2755"/>
                  </a:lnTo>
                  <a:cubicBezTo>
                    <a:pt x="6060" y="2837"/>
                    <a:pt x="6101" y="2945"/>
                    <a:pt x="6101" y="3053"/>
                  </a:cubicBezTo>
                  <a:cubicBezTo>
                    <a:pt x="6101" y="3161"/>
                    <a:pt x="6060" y="3269"/>
                    <a:pt x="5978" y="3351"/>
                  </a:cubicBezTo>
                  <a:lnTo>
                    <a:pt x="3387" y="5942"/>
                  </a:lnTo>
                  <a:cubicBezTo>
                    <a:pt x="3222" y="6107"/>
                    <a:pt x="2955" y="6107"/>
                    <a:pt x="2791" y="5942"/>
                  </a:cubicBezTo>
                  <a:cubicBezTo>
                    <a:pt x="2626" y="5777"/>
                    <a:pt x="2626" y="5510"/>
                    <a:pt x="2791" y="5345"/>
                  </a:cubicBezTo>
                  <a:lnTo>
                    <a:pt x="5083" y="3053"/>
                  </a:lnTo>
                  <a:close/>
                  <a:moveTo>
                    <a:pt x="165" y="5345"/>
                  </a:moveTo>
                  <a:cubicBezTo>
                    <a:pt x="0" y="5510"/>
                    <a:pt x="0" y="5777"/>
                    <a:pt x="165" y="5942"/>
                  </a:cubicBezTo>
                  <a:cubicBezTo>
                    <a:pt x="329" y="6107"/>
                    <a:pt x="596" y="6107"/>
                    <a:pt x="761" y="5942"/>
                  </a:cubicBezTo>
                  <a:lnTo>
                    <a:pt x="3352" y="3351"/>
                  </a:lnTo>
                  <a:cubicBezTo>
                    <a:pt x="3434" y="3269"/>
                    <a:pt x="3475" y="3161"/>
                    <a:pt x="3475" y="3053"/>
                  </a:cubicBezTo>
                  <a:cubicBezTo>
                    <a:pt x="3475" y="2945"/>
                    <a:pt x="3434" y="2837"/>
                    <a:pt x="3352" y="2755"/>
                  </a:cubicBezTo>
                  <a:lnTo>
                    <a:pt x="761" y="164"/>
                  </a:lnTo>
                  <a:cubicBezTo>
                    <a:pt x="596" y="0"/>
                    <a:pt x="329" y="0"/>
                    <a:pt x="165" y="164"/>
                  </a:cubicBezTo>
                  <a:cubicBezTo>
                    <a:pt x="0" y="329"/>
                    <a:pt x="0" y="596"/>
                    <a:pt x="165" y="761"/>
                  </a:cubicBezTo>
                  <a:lnTo>
                    <a:pt x="2457" y="3053"/>
                  </a:lnTo>
                  <a:lnTo>
                    <a:pt x="165" y="5345"/>
                  </a:lnTo>
                  <a:close/>
                </a:path>
              </a:pathLst>
            </a:custGeom>
            <a:solidFill>
              <a:schemeClr val="bg1"/>
            </a:solidFill>
            <a:ln>
              <a:solidFill>
                <a:srgbClr val="4167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等线" panose="02010600030101010101" pitchFamily="2" charset="-122"/>
                <a:ea typeface="等线" panose="02010600030101010101" pitchFamily="2" charset="-122"/>
              </a:endParaRPr>
            </a:p>
          </p:txBody>
        </p:sp>
      </p:grpSp>
      <mc:AlternateContent xmlns:mc="http://schemas.openxmlformats.org/markup-compatibility/2006">
        <mc:Choice xmlns:a14="http://schemas.microsoft.com/office/drawing/2010/main" Requires="a14">
          <p:graphicFrame>
            <p:nvGraphicFramePr>
              <p:cNvPr id="28" name="表格 27">
                <a:extLst>
                  <a:ext uri="{FF2B5EF4-FFF2-40B4-BE49-F238E27FC236}">
                    <a16:creationId xmlns:a16="http://schemas.microsoft.com/office/drawing/2014/main" id="{5C8D98C3-849D-A31E-2063-4596F653A460}"/>
                  </a:ext>
                </a:extLst>
              </p:cNvPr>
              <p:cNvGraphicFramePr>
                <a:graphicFrameLocks noGrp="1"/>
              </p:cNvGraphicFramePr>
              <p:nvPr>
                <p:extLst>
                  <p:ext uri="{D42A27DB-BD31-4B8C-83A1-F6EECF244321}">
                    <p14:modId xmlns:p14="http://schemas.microsoft.com/office/powerpoint/2010/main" val="3739361609"/>
                  </p:ext>
                </p:extLst>
              </p:nvPr>
            </p:nvGraphicFramePr>
            <p:xfrm>
              <a:off x="7508437" y="1829611"/>
              <a:ext cx="4118238" cy="2225040"/>
            </p:xfrm>
            <a:graphic>
              <a:graphicData uri="http://schemas.openxmlformats.org/drawingml/2006/table">
                <a:tbl>
                  <a:tblPr firstRow="1" bandRow="1">
                    <a:tableStyleId>{5C22544A-7EE6-4342-B048-85BDC9FD1C3A}</a:tableStyleId>
                  </a:tblPr>
                  <a:tblGrid>
                    <a:gridCol w="686373">
                      <a:extLst>
                        <a:ext uri="{9D8B030D-6E8A-4147-A177-3AD203B41FA5}">
                          <a16:colId xmlns:a16="http://schemas.microsoft.com/office/drawing/2014/main" val="366375931"/>
                        </a:ext>
                      </a:extLst>
                    </a:gridCol>
                    <a:gridCol w="686373">
                      <a:extLst>
                        <a:ext uri="{9D8B030D-6E8A-4147-A177-3AD203B41FA5}">
                          <a16:colId xmlns:a16="http://schemas.microsoft.com/office/drawing/2014/main" val="507909046"/>
                        </a:ext>
                      </a:extLst>
                    </a:gridCol>
                    <a:gridCol w="686373">
                      <a:extLst>
                        <a:ext uri="{9D8B030D-6E8A-4147-A177-3AD203B41FA5}">
                          <a16:colId xmlns:a16="http://schemas.microsoft.com/office/drawing/2014/main" val="2842982690"/>
                        </a:ext>
                      </a:extLst>
                    </a:gridCol>
                    <a:gridCol w="686373">
                      <a:extLst>
                        <a:ext uri="{9D8B030D-6E8A-4147-A177-3AD203B41FA5}">
                          <a16:colId xmlns:a16="http://schemas.microsoft.com/office/drawing/2014/main" val="2965417146"/>
                        </a:ext>
                      </a:extLst>
                    </a:gridCol>
                    <a:gridCol w="686373">
                      <a:extLst>
                        <a:ext uri="{9D8B030D-6E8A-4147-A177-3AD203B41FA5}">
                          <a16:colId xmlns:a16="http://schemas.microsoft.com/office/drawing/2014/main" val="312443306"/>
                        </a:ext>
                      </a:extLst>
                    </a:gridCol>
                    <a:gridCol w="686373">
                      <a:extLst>
                        <a:ext uri="{9D8B030D-6E8A-4147-A177-3AD203B41FA5}">
                          <a16:colId xmlns:a16="http://schemas.microsoft.com/office/drawing/2014/main" val="2472784325"/>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ea typeface="+mn-ea"/>
                                  </a:rPr>
                                  <m:t>𝒄</m:t>
                                </m:r>
                              </m:oMath>
                            </m:oMathPara>
                          </a14:m>
                          <a:endParaRPr lang="zh-CN" altLang="en-US" sz="1200" dirty="0">
                            <a:latin typeface="+mn-ea"/>
                            <a:ea typeface="+mn-ea"/>
                          </a:endParaRPr>
                        </a:p>
                      </a:txBody>
                      <a:tcPr>
                        <a:solidFill>
                          <a:srgbClr val="41675D"/>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ea typeface="+mn-ea"/>
                                      </a:rPr>
                                    </m:ctrlPr>
                                  </m:sSubPr>
                                  <m:e>
                                    <m:r>
                                      <a:rPr lang="en-US" altLang="zh-CN" sz="1200" b="1" i="1" smtClean="0">
                                        <a:latin typeface="Cambria Math" panose="02040503050406030204" pitchFamily="18" charset="0"/>
                                        <a:ea typeface="+mn-ea"/>
                                      </a:rPr>
                                      <m:t>𝑱</m:t>
                                    </m:r>
                                  </m:e>
                                  <m:sub>
                                    <m:r>
                                      <a:rPr lang="en-US" altLang="zh-CN" sz="1200" b="1" i="1" smtClean="0">
                                        <a:latin typeface="Cambria Math" panose="02040503050406030204" pitchFamily="18" charset="0"/>
                                        <a:ea typeface="+mn-ea"/>
                                      </a:rPr>
                                      <m:t>𝒎</m:t>
                                    </m:r>
                                  </m:sub>
                                </m:sSub>
                              </m:oMath>
                            </m:oMathPara>
                          </a14:m>
                          <a:endParaRPr lang="zh-CN" altLang="en-US" sz="1200" dirty="0">
                            <a:latin typeface="+mn-ea"/>
                            <a:ea typeface="+mn-ea"/>
                          </a:endParaRPr>
                        </a:p>
                      </a:txBody>
                      <a:tcPr>
                        <a:solidFill>
                          <a:srgbClr val="41675D"/>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200" b="1" i="1" smtClean="0">
                                        <a:latin typeface="Cambria Math" panose="02040503050406030204" pitchFamily="18" charset="0"/>
                                        <a:ea typeface="+mn-ea"/>
                                      </a:rPr>
                                    </m:ctrlPr>
                                  </m:sSubSupPr>
                                  <m:e>
                                    <m:r>
                                      <a:rPr lang="en-US" altLang="zh-CN" sz="1200" b="1" i="1" smtClean="0">
                                        <a:latin typeface="Cambria Math" panose="02040503050406030204" pitchFamily="18" charset="0"/>
                                        <a:ea typeface="+mn-ea"/>
                                      </a:rPr>
                                      <m:t>𝑽</m:t>
                                    </m:r>
                                  </m:e>
                                  <m:sub>
                                    <m:r>
                                      <a:rPr lang="en-US" altLang="zh-CN" sz="1200" b="1" i="1" smtClean="0">
                                        <a:latin typeface="Cambria Math" panose="02040503050406030204" pitchFamily="18" charset="0"/>
                                        <a:ea typeface="+mn-ea"/>
                                      </a:rPr>
                                      <m:t>𝑭𝑺</m:t>
                                    </m:r>
                                    <m:r>
                                      <a:rPr lang="en-US" altLang="zh-CN" sz="1200" b="1" i="1" smtClean="0">
                                        <a:latin typeface="Cambria Math" panose="02040503050406030204" pitchFamily="18" charset="0"/>
                                        <a:ea typeface="+mn-ea"/>
                                      </a:rPr>
                                      <m:t>,</m:t>
                                    </m:r>
                                    <m:r>
                                      <a:rPr lang="en-US" altLang="zh-CN" sz="1200" b="1" i="1" smtClean="0">
                                        <a:latin typeface="Cambria Math" panose="02040503050406030204" pitchFamily="18" charset="0"/>
                                        <a:ea typeface="+mn-ea"/>
                                      </a:rPr>
                                      <m:t>𝒎</m:t>
                                    </m:r>
                                  </m:sub>
                                  <m:sup>
                                    <m:r>
                                      <a:rPr lang="en-US" altLang="zh-CN" sz="1200" b="1" i="1" smtClean="0">
                                        <a:latin typeface="Cambria Math" panose="02040503050406030204" pitchFamily="18" charset="0"/>
                                        <a:ea typeface="+mn-ea"/>
                                      </a:rPr>
                                      <m:t>𝑭𝑪𝑴</m:t>
                                    </m:r>
                                  </m:sup>
                                </m:sSubSup>
                              </m:oMath>
                            </m:oMathPara>
                          </a14:m>
                          <a:endParaRPr lang="zh-CN" altLang="en-US" sz="1200" dirty="0">
                            <a:latin typeface="+mn-ea"/>
                            <a:ea typeface="+mn-ea"/>
                          </a:endParaRPr>
                        </a:p>
                      </a:txBody>
                      <a:tcPr>
                        <a:solidFill>
                          <a:srgbClr val="41675D"/>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CN" sz="1200" b="1" i="1" smtClean="0">
                                        <a:latin typeface="Cambria Math" panose="02040503050406030204" pitchFamily="18" charset="0"/>
                                        <a:ea typeface="+mn-ea"/>
                                      </a:rPr>
                                    </m:ctrlPr>
                                  </m:sSubSupPr>
                                  <m:e>
                                    <m:r>
                                      <a:rPr lang="en-US" altLang="zh-CN" sz="1200" b="1" i="1" smtClean="0">
                                        <a:latin typeface="Cambria Math" panose="02040503050406030204" pitchFamily="18" charset="0"/>
                                        <a:ea typeface="+mn-ea"/>
                                      </a:rPr>
                                      <m:t>𝒗</m:t>
                                    </m:r>
                                  </m:e>
                                  <m:sub>
                                    <m:r>
                                      <a:rPr lang="en-US" altLang="zh-CN" sz="1200" b="1" i="1" smtClean="0">
                                        <a:latin typeface="Cambria Math" panose="02040503050406030204" pitchFamily="18" charset="0"/>
                                        <a:ea typeface="+mn-ea"/>
                                      </a:rPr>
                                      <m:t>𝑿𝑩</m:t>
                                    </m:r>
                                    <m:r>
                                      <a:rPr lang="en-US" altLang="zh-CN" sz="1200" b="1" i="1" smtClean="0">
                                        <a:latin typeface="Cambria Math" panose="02040503050406030204" pitchFamily="18" charset="0"/>
                                        <a:ea typeface="+mn-ea"/>
                                      </a:rPr>
                                      <m:t>,</m:t>
                                    </m:r>
                                    <m:r>
                                      <a:rPr lang="en-US" altLang="zh-CN" sz="1200" b="1" i="1" smtClean="0">
                                        <a:latin typeface="Cambria Math" panose="02040503050406030204" pitchFamily="18" charset="0"/>
                                        <a:ea typeface="+mn-ea"/>
                                      </a:rPr>
                                      <m:t>𝒎</m:t>
                                    </m:r>
                                  </m:sub>
                                  <m:sup>
                                    <m:r>
                                      <a:rPr lang="en-US" altLang="zh-CN" sz="1200" b="1" i="1" smtClean="0">
                                        <a:latin typeface="Cambria Math" panose="02040503050406030204" pitchFamily="18" charset="0"/>
                                        <a:ea typeface="+mn-ea"/>
                                      </a:rPr>
                                      <m:t>𝑭𝑪𝑴</m:t>
                                    </m:r>
                                  </m:sup>
                                </m:sSubSup>
                              </m:oMath>
                            </m:oMathPara>
                          </a14:m>
                          <a:endParaRPr lang="zh-CN" altLang="en-US" sz="1200" dirty="0">
                            <a:latin typeface="+mn-ea"/>
                            <a:ea typeface="+mn-ea"/>
                          </a:endParaRPr>
                        </a:p>
                      </a:txBody>
                      <a:tcPr>
                        <a:solidFill>
                          <a:srgbClr val="41675D"/>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ea typeface="+mn-ea"/>
                                      </a:rPr>
                                    </m:ctrlPr>
                                  </m:sSubPr>
                                  <m:e>
                                    <m:r>
                                      <a:rPr lang="en-US" altLang="zh-CN" sz="1200" b="1" i="1" smtClean="0">
                                        <a:latin typeface="Cambria Math" panose="02040503050406030204" pitchFamily="18" charset="0"/>
                                        <a:ea typeface="+mn-ea"/>
                                      </a:rPr>
                                      <m:t>𝒗</m:t>
                                    </m:r>
                                  </m:e>
                                  <m:sub>
                                    <m:r>
                                      <a:rPr lang="en-US" altLang="zh-CN" sz="1200" b="1" i="1" smtClean="0">
                                        <a:latin typeface="Cambria Math" panose="02040503050406030204" pitchFamily="18" charset="0"/>
                                        <a:ea typeface="+mn-ea"/>
                                      </a:rPr>
                                      <m:t>𝑷𝑪</m:t>
                                    </m:r>
                                  </m:sub>
                                </m:sSub>
                              </m:oMath>
                            </m:oMathPara>
                          </a14:m>
                          <a:endParaRPr lang="zh-CN" altLang="en-US" sz="1200" dirty="0">
                            <a:latin typeface="+mn-ea"/>
                            <a:ea typeface="+mn-ea"/>
                          </a:endParaRPr>
                        </a:p>
                      </a:txBody>
                      <a:tcPr>
                        <a:solidFill>
                          <a:srgbClr val="41675D"/>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ea typeface="+mn-ea"/>
                                      </a:rPr>
                                    </m:ctrlPr>
                                  </m:sSubPr>
                                  <m:e>
                                    <m:r>
                                      <a:rPr lang="en-US" altLang="zh-CN" sz="1200" b="1" i="1" smtClean="0">
                                        <a:latin typeface="Cambria Math" panose="02040503050406030204" pitchFamily="18" charset="0"/>
                                        <a:ea typeface="+mn-ea"/>
                                      </a:rPr>
                                      <m:t>𝑽</m:t>
                                    </m:r>
                                  </m:e>
                                  <m:sub>
                                    <m:r>
                                      <a:rPr lang="en-US" altLang="zh-CN" sz="1200" b="1" i="1" smtClean="0">
                                        <a:latin typeface="Cambria Math" panose="02040503050406030204" pitchFamily="18" charset="0"/>
                                        <a:ea typeface="+mn-ea"/>
                                      </a:rPr>
                                      <m:t>𝑷𝑬</m:t>
                                    </m:r>
                                  </m:sub>
                                </m:sSub>
                              </m:oMath>
                            </m:oMathPara>
                          </a14:m>
                          <a:endParaRPr lang="zh-CN" altLang="en-US" sz="1200" dirty="0">
                            <a:latin typeface="+mn-ea"/>
                            <a:ea typeface="+mn-ea"/>
                          </a:endParaRPr>
                        </a:p>
                      </a:txBody>
                      <a:tcPr>
                        <a:solidFill>
                          <a:srgbClr val="41675D"/>
                        </a:solidFill>
                      </a:tcPr>
                    </a:tc>
                    <a:extLst>
                      <a:ext uri="{0D108BD9-81ED-4DB2-BD59-A6C34878D82A}">
                        <a16:rowId xmlns:a16="http://schemas.microsoft.com/office/drawing/2014/main" val="956068694"/>
                      </a:ext>
                    </a:extLst>
                  </a:tr>
                  <a:tr h="370840">
                    <a:tc gridSpan="6">
                      <a:txBody>
                        <a:bodyPr/>
                        <a:lstStyle/>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ea typeface="+mn-ea"/>
                                  </a:rPr>
                                  <m:t>𝑚</m:t>
                                </m:r>
                                <m:r>
                                  <a:rPr lang="en-US" altLang="zh-CN" sz="1200" b="0" i="1" smtClean="0">
                                    <a:latin typeface="Cambria Math" panose="02040503050406030204" pitchFamily="18" charset="0"/>
                                    <a:ea typeface="+mn-ea"/>
                                  </a:rPr>
                                  <m:t>=2</m:t>
                                </m:r>
                              </m:oMath>
                            </m:oMathPara>
                          </a14:m>
                          <a:endParaRPr lang="zh-CN" altLang="en-US" sz="1200" dirty="0">
                            <a:latin typeface="+mn-ea"/>
                            <a:ea typeface="+mn-ea"/>
                          </a:endParaRPr>
                        </a:p>
                      </a:txBody>
                      <a:tcPr>
                        <a:solidFill>
                          <a:schemeClr val="bg2">
                            <a:lumMod val="90000"/>
                          </a:schemeClr>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569172413"/>
                      </a:ext>
                    </a:extLst>
                  </a:tr>
                  <a:tr h="370840">
                    <a:tc>
                      <a:txBody>
                        <a:bodyPr/>
                        <a:lstStyle/>
                        <a:p>
                          <a:pPr algn="ctr"/>
                          <a:r>
                            <a:rPr lang="en-US" altLang="zh-CN" sz="1200" dirty="0">
                              <a:latin typeface="+mn-ea"/>
                              <a:ea typeface="+mn-ea"/>
                            </a:rPr>
                            <a:t>2</a:t>
                          </a:r>
                          <a:endParaRPr lang="zh-CN" altLang="en-US" sz="1200" dirty="0">
                            <a:latin typeface="+mn-ea"/>
                            <a:ea typeface="+mn-ea"/>
                          </a:endParaRPr>
                        </a:p>
                      </a:txBody>
                      <a:tcPr>
                        <a:solidFill>
                          <a:schemeClr val="bg1">
                            <a:lumMod val="95000"/>
                          </a:schemeClr>
                        </a:solidFill>
                      </a:tcPr>
                    </a:tc>
                    <a:tc>
                      <a:txBody>
                        <a:bodyPr/>
                        <a:lstStyle/>
                        <a:p>
                          <a:pPr algn="ctr"/>
                          <a:r>
                            <a:rPr lang="en-US" altLang="zh-CN" sz="1200" dirty="0">
                              <a:latin typeface="+mn-ea"/>
                              <a:ea typeface="+mn-ea"/>
                            </a:rPr>
                            <a:t>24.59</a:t>
                          </a:r>
                          <a:endParaRPr lang="zh-CN" altLang="en-US" sz="1200" dirty="0">
                            <a:latin typeface="+mn-ea"/>
                            <a:ea typeface="+mn-ea"/>
                          </a:endParaRPr>
                        </a:p>
                      </a:txBody>
                      <a:tcPr>
                        <a:solidFill>
                          <a:schemeClr val="bg1">
                            <a:lumMod val="95000"/>
                          </a:schemeClr>
                        </a:solidFill>
                      </a:tcPr>
                    </a:tc>
                    <a:tc>
                      <a:txBody>
                        <a:bodyPr/>
                        <a:lstStyle/>
                        <a:p>
                          <a:pPr algn="ctr"/>
                          <a:r>
                            <a:rPr lang="en-US" altLang="zh-CN" sz="1200" dirty="0">
                              <a:latin typeface="+mn-ea"/>
                              <a:ea typeface="+mn-ea"/>
                            </a:rPr>
                            <a:t>-499</a:t>
                          </a:r>
                          <a:endParaRPr lang="zh-CN" altLang="en-US" sz="1200" dirty="0">
                            <a:latin typeface="+mn-ea"/>
                            <a:ea typeface="+mn-ea"/>
                          </a:endParaRPr>
                        </a:p>
                      </a:txBody>
                      <a:tcPr>
                        <a:solidFill>
                          <a:schemeClr val="bg1">
                            <a:lumMod val="95000"/>
                          </a:schemeClr>
                        </a:solidFill>
                      </a:tcPr>
                    </a:tc>
                    <a:tc>
                      <a:txBody>
                        <a:bodyPr/>
                        <a:lstStyle/>
                        <a:p>
                          <a:pPr algn="ctr"/>
                          <a:r>
                            <a:rPr lang="en-US" altLang="zh-CN" sz="1200" dirty="0">
                              <a:latin typeface="+mn-ea"/>
                              <a:ea typeface="+mn-ea"/>
                            </a:rPr>
                            <a:t>0.00</a:t>
                          </a:r>
                          <a:endParaRPr lang="zh-CN" altLang="en-US" sz="1200" dirty="0">
                            <a:latin typeface="+mn-ea"/>
                            <a:ea typeface="+mn-ea"/>
                          </a:endParaRPr>
                        </a:p>
                      </a:txBody>
                      <a:tcPr>
                        <a:solidFill>
                          <a:schemeClr val="bg1">
                            <a:lumMod val="95000"/>
                          </a:schemeClr>
                        </a:solidFill>
                      </a:tcPr>
                    </a:tc>
                    <a:tc>
                      <a:txBody>
                        <a:bodyPr/>
                        <a:lstStyle/>
                        <a:p>
                          <a:pPr algn="ctr"/>
                          <a:r>
                            <a:rPr lang="en-US" altLang="zh-CN" sz="1200" dirty="0">
                              <a:latin typeface="+mn-ea"/>
                              <a:ea typeface="+mn-ea"/>
                            </a:rPr>
                            <a:t>0.98</a:t>
                          </a:r>
                          <a:endParaRPr lang="zh-CN" altLang="en-US" sz="1200" dirty="0">
                            <a:latin typeface="+mn-ea"/>
                            <a:ea typeface="+mn-ea"/>
                          </a:endParaRPr>
                        </a:p>
                      </a:txBody>
                      <a:tcPr>
                        <a:solidFill>
                          <a:schemeClr val="bg1">
                            <a:lumMod val="95000"/>
                          </a:schemeClr>
                        </a:solidFill>
                      </a:tcPr>
                    </a:tc>
                    <a:tc>
                      <a:txBody>
                        <a:bodyPr/>
                        <a:lstStyle/>
                        <a:p>
                          <a:pPr algn="ctr"/>
                          <a:r>
                            <a:rPr lang="en-US" altLang="zh-CN" sz="1200" dirty="0">
                              <a:latin typeface="+mn-ea"/>
                              <a:ea typeface="+mn-ea"/>
                            </a:rPr>
                            <a:t>0.01</a:t>
                          </a:r>
                          <a:endParaRPr lang="zh-CN" altLang="en-US" sz="1200" dirty="0">
                            <a:latin typeface="+mn-ea"/>
                            <a:ea typeface="+mn-ea"/>
                          </a:endParaRPr>
                        </a:p>
                      </a:txBody>
                      <a:tcPr>
                        <a:solidFill>
                          <a:schemeClr val="bg1">
                            <a:lumMod val="95000"/>
                          </a:schemeClr>
                        </a:solidFill>
                      </a:tcPr>
                    </a:tc>
                    <a:extLst>
                      <a:ext uri="{0D108BD9-81ED-4DB2-BD59-A6C34878D82A}">
                        <a16:rowId xmlns:a16="http://schemas.microsoft.com/office/drawing/2014/main" val="629970312"/>
                      </a:ext>
                    </a:extLst>
                  </a:tr>
                  <a:tr h="370840">
                    <a:tc>
                      <a:txBody>
                        <a:bodyPr/>
                        <a:lstStyle/>
                        <a:p>
                          <a:pPr algn="ctr"/>
                          <a:r>
                            <a:rPr lang="en-US" altLang="zh-CN" sz="1200" dirty="0">
                              <a:latin typeface="+mn-ea"/>
                              <a:ea typeface="+mn-ea"/>
                            </a:rPr>
                            <a:t>3</a:t>
                          </a:r>
                          <a:endParaRPr lang="zh-CN" altLang="en-US" sz="1200" dirty="0">
                            <a:latin typeface="+mn-ea"/>
                            <a:ea typeface="+mn-ea"/>
                          </a:endParaRPr>
                        </a:p>
                      </a:txBody>
                      <a:tcPr>
                        <a:solidFill>
                          <a:schemeClr val="bg2">
                            <a:lumMod val="90000"/>
                          </a:schemeClr>
                        </a:solidFill>
                      </a:tcPr>
                    </a:tc>
                    <a:tc>
                      <a:txBody>
                        <a:bodyPr/>
                        <a:lstStyle/>
                        <a:p>
                          <a:pPr algn="ctr"/>
                          <a:r>
                            <a:rPr lang="en-US" altLang="zh-CN" sz="1200" dirty="0">
                              <a:latin typeface="+mn-ea"/>
                              <a:ea typeface="+mn-ea"/>
                            </a:rPr>
                            <a:t>57.99</a:t>
                          </a:r>
                          <a:endParaRPr lang="zh-CN" altLang="en-US" sz="1200" dirty="0">
                            <a:latin typeface="+mn-ea"/>
                            <a:ea typeface="+mn-ea"/>
                          </a:endParaRPr>
                        </a:p>
                      </a:txBody>
                      <a:tcPr>
                        <a:solidFill>
                          <a:schemeClr val="bg2">
                            <a:lumMod val="90000"/>
                          </a:schemeClr>
                        </a:solidFill>
                      </a:tcPr>
                    </a:tc>
                    <a:tc>
                      <a:txBody>
                        <a:bodyPr/>
                        <a:lstStyle/>
                        <a:p>
                          <a:pPr algn="ctr"/>
                          <a:r>
                            <a:rPr lang="en-US" altLang="zh-CN" sz="1200" dirty="0">
                              <a:latin typeface="+mn-ea"/>
                              <a:ea typeface="+mn-ea"/>
                            </a:rPr>
                            <a:t>-544</a:t>
                          </a:r>
                          <a:endParaRPr lang="zh-CN" altLang="en-US" sz="1200" dirty="0">
                            <a:latin typeface="+mn-ea"/>
                            <a:ea typeface="+mn-ea"/>
                          </a:endParaRPr>
                        </a:p>
                      </a:txBody>
                      <a:tcPr>
                        <a:solidFill>
                          <a:schemeClr val="bg2">
                            <a:lumMod val="90000"/>
                          </a:schemeClr>
                        </a:solidFill>
                      </a:tcPr>
                    </a:tc>
                    <a:tc>
                      <a:txBody>
                        <a:bodyPr/>
                        <a:lstStyle/>
                        <a:p>
                          <a:pPr algn="ctr"/>
                          <a:r>
                            <a:rPr lang="en-US" altLang="zh-CN" sz="1200" dirty="0">
                              <a:latin typeface="+mn-ea"/>
                              <a:ea typeface="+mn-ea"/>
                            </a:rPr>
                            <a:t>0.12</a:t>
                          </a:r>
                          <a:endParaRPr lang="zh-CN" altLang="en-US" sz="1200" dirty="0">
                            <a:latin typeface="+mn-ea"/>
                            <a:ea typeface="+mn-ea"/>
                          </a:endParaRPr>
                        </a:p>
                      </a:txBody>
                      <a:tcPr>
                        <a:solidFill>
                          <a:schemeClr val="bg2">
                            <a:lumMod val="90000"/>
                          </a:schemeClr>
                        </a:solidFill>
                      </a:tcPr>
                    </a:tc>
                    <a:tc>
                      <a:txBody>
                        <a:bodyPr/>
                        <a:lstStyle/>
                        <a:p>
                          <a:pPr algn="ctr"/>
                          <a:r>
                            <a:rPr lang="en-US" altLang="zh-CN" sz="1200" dirty="0">
                              <a:latin typeface="+mn-ea"/>
                              <a:ea typeface="+mn-ea"/>
                            </a:rPr>
                            <a:t>0.99</a:t>
                          </a:r>
                          <a:endParaRPr lang="zh-CN" altLang="en-US" sz="1200" dirty="0">
                            <a:latin typeface="+mn-ea"/>
                            <a:ea typeface="+mn-ea"/>
                          </a:endParaRPr>
                        </a:p>
                      </a:txBody>
                      <a:tcPr>
                        <a:solidFill>
                          <a:schemeClr val="bg2">
                            <a:lumMod val="90000"/>
                          </a:schemeClr>
                        </a:solidFill>
                      </a:tcPr>
                    </a:tc>
                    <a:tc>
                      <a:txBody>
                        <a:bodyPr/>
                        <a:lstStyle/>
                        <a:p>
                          <a:pPr algn="ctr"/>
                          <a:r>
                            <a:rPr lang="en-US" altLang="zh-CN" sz="1200" dirty="0">
                              <a:latin typeface="+mn-ea"/>
                              <a:ea typeface="+mn-ea"/>
                            </a:rPr>
                            <a:t>0.02</a:t>
                          </a:r>
                          <a:endParaRPr lang="zh-CN" altLang="en-US" sz="1200" dirty="0">
                            <a:latin typeface="+mn-ea"/>
                            <a:ea typeface="+mn-ea"/>
                          </a:endParaRPr>
                        </a:p>
                      </a:txBody>
                      <a:tcPr>
                        <a:solidFill>
                          <a:schemeClr val="bg2">
                            <a:lumMod val="90000"/>
                          </a:schemeClr>
                        </a:solidFill>
                      </a:tcPr>
                    </a:tc>
                    <a:extLst>
                      <a:ext uri="{0D108BD9-81ED-4DB2-BD59-A6C34878D82A}">
                        <a16:rowId xmlns:a16="http://schemas.microsoft.com/office/drawing/2014/main" val="3380671923"/>
                      </a:ext>
                    </a:extLst>
                  </a:tr>
                  <a:tr h="370840">
                    <a:tc>
                      <a:txBody>
                        <a:bodyPr/>
                        <a:lstStyle/>
                        <a:p>
                          <a:pPr algn="ctr"/>
                          <a:r>
                            <a:rPr lang="en-US" altLang="zh-CN" sz="1200" dirty="0">
                              <a:latin typeface="+mn-ea"/>
                              <a:ea typeface="+mn-ea"/>
                            </a:rPr>
                            <a:t>6</a:t>
                          </a:r>
                          <a:endParaRPr lang="zh-CN" altLang="en-US" sz="1200" dirty="0">
                            <a:latin typeface="+mn-ea"/>
                            <a:ea typeface="+mn-ea"/>
                          </a:endParaRPr>
                        </a:p>
                      </a:txBody>
                      <a:tcPr>
                        <a:solidFill>
                          <a:schemeClr val="bg1">
                            <a:lumMod val="95000"/>
                          </a:schemeClr>
                        </a:solidFill>
                      </a:tcPr>
                    </a:tc>
                    <a:tc>
                      <a:txBody>
                        <a:bodyPr/>
                        <a:lstStyle/>
                        <a:p>
                          <a:pPr algn="ctr"/>
                          <a:r>
                            <a:rPr lang="en-US" altLang="zh-CN" sz="1200" dirty="0">
                              <a:latin typeface="+mn-ea"/>
                              <a:ea typeface="+mn-ea"/>
                            </a:rPr>
                            <a:t>41.36</a:t>
                          </a:r>
                          <a:endParaRPr lang="zh-CN" altLang="en-US" sz="1200" dirty="0">
                            <a:latin typeface="+mn-ea"/>
                            <a:ea typeface="+mn-ea"/>
                          </a:endParaRPr>
                        </a:p>
                      </a:txBody>
                      <a:tcPr>
                        <a:solidFill>
                          <a:schemeClr val="bg1">
                            <a:lumMod val="95000"/>
                          </a:schemeClr>
                        </a:solidFill>
                      </a:tcPr>
                    </a:tc>
                    <a:tc>
                      <a:txBody>
                        <a:bodyPr/>
                        <a:lstStyle/>
                        <a:p>
                          <a:pPr algn="ctr"/>
                          <a:r>
                            <a:rPr lang="en-US" altLang="zh-CN" sz="1200" dirty="0">
                              <a:latin typeface="+mn-ea"/>
                              <a:ea typeface="+mn-ea"/>
                            </a:rPr>
                            <a:t>-577</a:t>
                          </a:r>
                          <a:endParaRPr lang="zh-CN" altLang="en-US" sz="1200" dirty="0">
                            <a:latin typeface="+mn-ea"/>
                            <a:ea typeface="+mn-ea"/>
                          </a:endParaRPr>
                        </a:p>
                      </a:txBody>
                      <a:tcPr>
                        <a:solidFill>
                          <a:schemeClr val="bg1">
                            <a:lumMod val="95000"/>
                          </a:schemeClr>
                        </a:solidFill>
                      </a:tcPr>
                    </a:tc>
                    <a:tc>
                      <a:txBody>
                        <a:bodyPr/>
                        <a:lstStyle/>
                        <a:p>
                          <a:pPr algn="ctr"/>
                          <a:r>
                            <a:rPr lang="en-US" altLang="zh-CN" sz="1200" dirty="0">
                              <a:latin typeface="+mn-ea"/>
                              <a:ea typeface="+mn-ea"/>
                            </a:rPr>
                            <a:t>0.65</a:t>
                          </a:r>
                          <a:endParaRPr lang="zh-CN" altLang="en-US" sz="1200" dirty="0">
                            <a:latin typeface="+mn-ea"/>
                            <a:ea typeface="+mn-ea"/>
                          </a:endParaRPr>
                        </a:p>
                      </a:txBody>
                      <a:tcPr>
                        <a:solidFill>
                          <a:schemeClr val="bg1">
                            <a:lumMod val="95000"/>
                          </a:schemeClr>
                        </a:solidFill>
                      </a:tcPr>
                    </a:tc>
                    <a:tc>
                      <a:txBody>
                        <a:bodyPr/>
                        <a:lstStyle/>
                        <a:p>
                          <a:pPr algn="ctr"/>
                          <a:r>
                            <a:rPr lang="en-US" altLang="zh-CN" sz="1200" dirty="0">
                              <a:latin typeface="+mn-ea"/>
                              <a:ea typeface="+mn-ea"/>
                            </a:rPr>
                            <a:t>0.94</a:t>
                          </a:r>
                          <a:endParaRPr lang="zh-CN" altLang="en-US" sz="1200" dirty="0">
                            <a:latin typeface="+mn-ea"/>
                            <a:ea typeface="+mn-ea"/>
                          </a:endParaRPr>
                        </a:p>
                      </a:txBody>
                      <a:tcPr>
                        <a:solidFill>
                          <a:schemeClr val="bg1">
                            <a:lumMod val="95000"/>
                          </a:schemeClr>
                        </a:solidFill>
                      </a:tcPr>
                    </a:tc>
                    <a:tc>
                      <a:txBody>
                        <a:bodyPr/>
                        <a:lstStyle/>
                        <a:p>
                          <a:pPr algn="ctr"/>
                          <a:r>
                            <a:rPr lang="en-US" altLang="zh-CN" sz="1200" dirty="0">
                              <a:latin typeface="+mn-ea"/>
                              <a:ea typeface="+mn-ea"/>
                            </a:rPr>
                            <a:t>0.06</a:t>
                          </a:r>
                          <a:endParaRPr lang="zh-CN" altLang="en-US" sz="1200" dirty="0">
                            <a:latin typeface="+mn-ea"/>
                            <a:ea typeface="+mn-ea"/>
                          </a:endParaRPr>
                        </a:p>
                      </a:txBody>
                      <a:tcPr>
                        <a:solidFill>
                          <a:schemeClr val="bg1">
                            <a:lumMod val="95000"/>
                          </a:schemeClr>
                        </a:solidFill>
                      </a:tcPr>
                    </a:tc>
                    <a:extLst>
                      <a:ext uri="{0D108BD9-81ED-4DB2-BD59-A6C34878D82A}">
                        <a16:rowId xmlns:a16="http://schemas.microsoft.com/office/drawing/2014/main" val="3596259384"/>
                      </a:ext>
                    </a:extLst>
                  </a:tr>
                  <a:tr h="370840">
                    <a:tc>
                      <a:txBody>
                        <a:bodyPr/>
                        <a:lstStyle/>
                        <a:p>
                          <a:pPr algn="ctr"/>
                          <a:r>
                            <a:rPr lang="en-US" altLang="zh-CN" sz="1200" dirty="0">
                              <a:latin typeface="+mn-ea"/>
                              <a:ea typeface="+mn-ea"/>
                            </a:rPr>
                            <a:t>9</a:t>
                          </a:r>
                          <a:endParaRPr lang="zh-CN" altLang="en-US" sz="1200" dirty="0">
                            <a:latin typeface="+mn-ea"/>
                            <a:ea typeface="+mn-ea"/>
                          </a:endParaRPr>
                        </a:p>
                      </a:txBody>
                      <a:tcPr>
                        <a:solidFill>
                          <a:schemeClr val="bg2">
                            <a:lumMod val="90000"/>
                          </a:schemeClr>
                        </a:solidFill>
                      </a:tcPr>
                    </a:tc>
                    <a:tc>
                      <a:txBody>
                        <a:bodyPr/>
                        <a:lstStyle/>
                        <a:p>
                          <a:pPr algn="ctr"/>
                          <a:r>
                            <a:rPr lang="en-US" altLang="zh-CN" sz="1200" dirty="0">
                              <a:latin typeface="+mn-ea"/>
                              <a:ea typeface="+mn-ea"/>
                            </a:rPr>
                            <a:t>29.48</a:t>
                          </a:r>
                          <a:endParaRPr lang="zh-CN" altLang="en-US" sz="1200" dirty="0">
                            <a:latin typeface="+mn-ea"/>
                            <a:ea typeface="+mn-ea"/>
                          </a:endParaRPr>
                        </a:p>
                      </a:txBody>
                      <a:tcPr>
                        <a:solidFill>
                          <a:schemeClr val="bg2">
                            <a:lumMod val="90000"/>
                          </a:schemeClr>
                        </a:solidFill>
                      </a:tcPr>
                    </a:tc>
                    <a:tc>
                      <a:txBody>
                        <a:bodyPr/>
                        <a:lstStyle/>
                        <a:p>
                          <a:pPr algn="ctr"/>
                          <a:r>
                            <a:rPr lang="en-US" altLang="zh-CN" sz="1200" dirty="0">
                              <a:latin typeface="+mn-ea"/>
                              <a:ea typeface="+mn-ea"/>
                            </a:rPr>
                            <a:t>-589</a:t>
                          </a:r>
                          <a:endParaRPr lang="zh-CN" altLang="en-US" sz="1200" dirty="0">
                            <a:latin typeface="+mn-ea"/>
                            <a:ea typeface="+mn-ea"/>
                          </a:endParaRPr>
                        </a:p>
                      </a:txBody>
                      <a:tcPr>
                        <a:solidFill>
                          <a:schemeClr val="bg2">
                            <a:lumMod val="90000"/>
                          </a:schemeClr>
                        </a:solidFill>
                      </a:tcPr>
                    </a:tc>
                    <a:tc>
                      <a:txBody>
                        <a:bodyPr/>
                        <a:lstStyle/>
                        <a:p>
                          <a:pPr algn="ctr"/>
                          <a:r>
                            <a:rPr lang="en-US" altLang="zh-CN" sz="1200" dirty="0">
                              <a:latin typeface="+mn-ea"/>
                              <a:ea typeface="+mn-ea"/>
                            </a:rPr>
                            <a:t>1.29</a:t>
                          </a:r>
                          <a:endParaRPr lang="zh-CN" altLang="en-US" sz="1200" dirty="0">
                            <a:latin typeface="+mn-ea"/>
                            <a:ea typeface="+mn-ea"/>
                          </a:endParaRPr>
                        </a:p>
                      </a:txBody>
                      <a:tcPr>
                        <a:solidFill>
                          <a:schemeClr val="bg2">
                            <a:lumMod val="90000"/>
                          </a:schemeClr>
                        </a:solidFill>
                      </a:tcPr>
                    </a:tc>
                    <a:tc>
                      <a:txBody>
                        <a:bodyPr/>
                        <a:lstStyle/>
                        <a:p>
                          <a:pPr algn="ctr"/>
                          <a:r>
                            <a:rPr lang="en-US" altLang="zh-CN" sz="1200" dirty="0">
                              <a:latin typeface="+mn-ea"/>
                              <a:ea typeface="+mn-ea"/>
                            </a:rPr>
                            <a:t>0.93</a:t>
                          </a:r>
                          <a:endParaRPr lang="zh-CN" altLang="en-US" sz="1200" dirty="0">
                            <a:latin typeface="+mn-ea"/>
                            <a:ea typeface="+mn-ea"/>
                          </a:endParaRPr>
                        </a:p>
                      </a:txBody>
                      <a:tcPr>
                        <a:solidFill>
                          <a:schemeClr val="bg2">
                            <a:lumMod val="90000"/>
                          </a:schemeClr>
                        </a:solidFill>
                      </a:tcPr>
                    </a:tc>
                    <a:tc>
                      <a:txBody>
                        <a:bodyPr/>
                        <a:lstStyle/>
                        <a:p>
                          <a:pPr algn="ctr"/>
                          <a:r>
                            <a:rPr lang="en-US" altLang="zh-CN" sz="1200" dirty="0">
                              <a:latin typeface="+mn-ea"/>
                              <a:ea typeface="+mn-ea"/>
                            </a:rPr>
                            <a:t>0.09</a:t>
                          </a:r>
                          <a:endParaRPr lang="zh-CN" altLang="en-US" sz="1200" dirty="0">
                            <a:latin typeface="+mn-ea"/>
                            <a:ea typeface="+mn-ea"/>
                          </a:endParaRPr>
                        </a:p>
                      </a:txBody>
                      <a:tcPr>
                        <a:solidFill>
                          <a:schemeClr val="bg2">
                            <a:lumMod val="90000"/>
                          </a:schemeClr>
                        </a:solidFill>
                      </a:tcPr>
                    </a:tc>
                    <a:extLst>
                      <a:ext uri="{0D108BD9-81ED-4DB2-BD59-A6C34878D82A}">
                        <a16:rowId xmlns:a16="http://schemas.microsoft.com/office/drawing/2014/main" val="3999526003"/>
                      </a:ext>
                    </a:extLst>
                  </a:tr>
                </a:tbl>
              </a:graphicData>
            </a:graphic>
          </p:graphicFrame>
        </mc:Choice>
        <mc:Fallback>
          <p:graphicFrame>
            <p:nvGraphicFramePr>
              <p:cNvPr id="28" name="表格 27">
                <a:extLst>
                  <a:ext uri="{FF2B5EF4-FFF2-40B4-BE49-F238E27FC236}">
                    <a16:creationId xmlns:a16="http://schemas.microsoft.com/office/drawing/2014/main" id="{5C8D98C3-849D-A31E-2063-4596F653A460}"/>
                  </a:ext>
                </a:extLst>
              </p:cNvPr>
              <p:cNvGraphicFramePr>
                <a:graphicFrameLocks noGrp="1"/>
              </p:cNvGraphicFramePr>
              <p:nvPr>
                <p:extLst>
                  <p:ext uri="{D42A27DB-BD31-4B8C-83A1-F6EECF244321}">
                    <p14:modId xmlns:p14="http://schemas.microsoft.com/office/powerpoint/2010/main" val="3739361609"/>
                  </p:ext>
                </p:extLst>
              </p:nvPr>
            </p:nvGraphicFramePr>
            <p:xfrm>
              <a:off x="7508437" y="1829611"/>
              <a:ext cx="4118238" cy="2225040"/>
            </p:xfrm>
            <a:graphic>
              <a:graphicData uri="http://schemas.openxmlformats.org/drawingml/2006/table">
                <a:tbl>
                  <a:tblPr firstRow="1" bandRow="1">
                    <a:tableStyleId>{5C22544A-7EE6-4342-B048-85BDC9FD1C3A}</a:tableStyleId>
                  </a:tblPr>
                  <a:tblGrid>
                    <a:gridCol w="686373">
                      <a:extLst>
                        <a:ext uri="{9D8B030D-6E8A-4147-A177-3AD203B41FA5}">
                          <a16:colId xmlns:a16="http://schemas.microsoft.com/office/drawing/2014/main" val="366375931"/>
                        </a:ext>
                      </a:extLst>
                    </a:gridCol>
                    <a:gridCol w="686373">
                      <a:extLst>
                        <a:ext uri="{9D8B030D-6E8A-4147-A177-3AD203B41FA5}">
                          <a16:colId xmlns:a16="http://schemas.microsoft.com/office/drawing/2014/main" val="507909046"/>
                        </a:ext>
                      </a:extLst>
                    </a:gridCol>
                    <a:gridCol w="686373">
                      <a:extLst>
                        <a:ext uri="{9D8B030D-6E8A-4147-A177-3AD203B41FA5}">
                          <a16:colId xmlns:a16="http://schemas.microsoft.com/office/drawing/2014/main" val="2842982690"/>
                        </a:ext>
                      </a:extLst>
                    </a:gridCol>
                    <a:gridCol w="686373">
                      <a:extLst>
                        <a:ext uri="{9D8B030D-6E8A-4147-A177-3AD203B41FA5}">
                          <a16:colId xmlns:a16="http://schemas.microsoft.com/office/drawing/2014/main" val="2965417146"/>
                        </a:ext>
                      </a:extLst>
                    </a:gridCol>
                    <a:gridCol w="686373">
                      <a:extLst>
                        <a:ext uri="{9D8B030D-6E8A-4147-A177-3AD203B41FA5}">
                          <a16:colId xmlns:a16="http://schemas.microsoft.com/office/drawing/2014/main" val="312443306"/>
                        </a:ext>
                      </a:extLst>
                    </a:gridCol>
                    <a:gridCol w="686373">
                      <a:extLst>
                        <a:ext uri="{9D8B030D-6E8A-4147-A177-3AD203B41FA5}">
                          <a16:colId xmlns:a16="http://schemas.microsoft.com/office/drawing/2014/main" val="2472784325"/>
                        </a:ext>
                      </a:extLst>
                    </a:gridCol>
                  </a:tblGrid>
                  <a:tr h="370840">
                    <a:tc>
                      <a:txBody>
                        <a:bodyPr/>
                        <a:lstStyle/>
                        <a:p>
                          <a:endParaRPr lang="zh-CN"/>
                        </a:p>
                      </a:txBody>
                      <a:tcPr>
                        <a:blipFill>
                          <a:blip r:embed="rId7"/>
                          <a:stretch>
                            <a:fillRect l="-885" t="-1639" r="-502655" b="-503279"/>
                          </a:stretch>
                        </a:blipFill>
                      </a:tcPr>
                    </a:tc>
                    <a:tc>
                      <a:txBody>
                        <a:bodyPr/>
                        <a:lstStyle/>
                        <a:p>
                          <a:endParaRPr lang="zh-CN"/>
                        </a:p>
                      </a:txBody>
                      <a:tcPr>
                        <a:blipFill>
                          <a:blip r:embed="rId7"/>
                          <a:stretch>
                            <a:fillRect l="-100885" t="-1639" r="-402655" b="-503279"/>
                          </a:stretch>
                        </a:blipFill>
                      </a:tcPr>
                    </a:tc>
                    <a:tc>
                      <a:txBody>
                        <a:bodyPr/>
                        <a:lstStyle/>
                        <a:p>
                          <a:endParaRPr lang="zh-CN"/>
                        </a:p>
                      </a:txBody>
                      <a:tcPr>
                        <a:blipFill>
                          <a:blip r:embed="rId7"/>
                          <a:stretch>
                            <a:fillRect l="-200885" t="-1639" r="-302655" b="-503279"/>
                          </a:stretch>
                        </a:blipFill>
                      </a:tcPr>
                    </a:tc>
                    <a:tc>
                      <a:txBody>
                        <a:bodyPr/>
                        <a:lstStyle/>
                        <a:p>
                          <a:endParaRPr lang="zh-CN"/>
                        </a:p>
                      </a:txBody>
                      <a:tcPr>
                        <a:blipFill>
                          <a:blip r:embed="rId7"/>
                          <a:stretch>
                            <a:fillRect l="-303571" t="-1639" r="-205357" b="-503279"/>
                          </a:stretch>
                        </a:blipFill>
                      </a:tcPr>
                    </a:tc>
                    <a:tc>
                      <a:txBody>
                        <a:bodyPr/>
                        <a:lstStyle/>
                        <a:p>
                          <a:endParaRPr lang="zh-CN"/>
                        </a:p>
                      </a:txBody>
                      <a:tcPr>
                        <a:blipFill>
                          <a:blip r:embed="rId7"/>
                          <a:stretch>
                            <a:fillRect l="-400000" t="-1639" r="-103540" b="-503279"/>
                          </a:stretch>
                        </a:blipFill>
                      </a:tcPr>
                    </a:tc>
                    <a:tc>
                      <a:txBody>
                        <a:bodyPr/>
                        <a:lstStyle/>
                        <a:p>
                          <a:endParaRPr lang="zh-CN"/>
                        </a:p>
                      </a:txBody>
                      <a:tcPr>
                        <a:blipFill>
                          <a:blip r:embed="rId7"/>
                          <a:stretch>
                            <a:fillRect l="-500000" t="-1639" r="-3540" b="-503279"/>
                          </a:stretch>
                        </a:blipFill>
                      </a:tcPr>
                    </a:tc>
                    <a:extLst>
                      <a:ext uri="{0D108BD9-81ED-4DB2-BD59-A6C34878D82A}">
                        <a16:rowId xmlns:a16="http://schemas.microsoft.com/office/drawing/2014/main" val="956068694"/>
                      </a:ext>
                    </a:extLst>
                  </a:tr>
                  <a:tr h="370840">
                    <a:tc gridSpan="6">
                      <a:txBody>
                        <a:bodyPr/>
                        <a:lstStyle/>
                        <a:p>
                          <a:endParaRPr lang="zh-CN"/>
                        </a:p>
                      </a:txBody>
                      <a:tcPr>
                        <a:blipFill>
                          <a:blip r:embed="rId7"/>
                          <a:stretch>
                            <a:fillRect l="-148" t="-101639" r="-591" b="-403279"/>
                          </a:stretch>
                        </a:blip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569172413"/>
                      </a:ext>
                    </a:extLst>
                  </a:tr>
                  <a:tr h="370840">
                    <a:tc>
                      <a:txBody>
                        <a:bodyPr/>
                        <a:lstStyle/>
                        <a:p>
                          <a:pPr algn="ctr"/>
                          <a:r>
                            <a:rPr lang="en-US" altLang="zh-CN" sz="1200" dirty="0">
                              <a:latin typeface="+mn-ea"/>
                              <a:ea typeface="+mn-ea"/>
                            </a:rPr>
                            <a:t>2</a:t>
                          </a:r>
                          <a:endParaRPr lang="zh-CN" altLang="en-US" sz="1200" dirty="0">
                            <a:latin typeface="+mn-ea"/>
                            <a:ea typeface="+mn-ea"/>
                          </a:endParaRPr>
                        </a:p>
                      </a:txBody>
                      <a:tcPr>
                        <a:solidFill>
                          <a:schemeClr val="bg1">
                            <a:lumMod val="95000"/>
                          </a:schemeClr>
                        </a:solidFill>
                      </a:tcPr>
                    </a:tc>
                    <a:tc>
                      <a:txBody>
                        <a:bodyPr/>
                        <a:lstStyle/>
                        <a:p>
                          <a:pPr algn="ctr"/>
                          <a:r>
                            <a:rPr lang="en-US" altLang="zh-CN" sz="1200" dirty="0">
                              <a:latin typeface="+mn-ea"/>
                              <a:ea typeface="+mn-ea"/>
                            </a:rPr>
                            <a:t>24.59</a:t>
                          </a:r>
                          <a:endParaRPr lang="zh-CN" altLang="en-US" sz="1200" dirty="0">
                            <a:latin typeface="+mn-ea"/>
                            <a:ea typeface="+mn-ea"/>
                          </a:endParaRPr>
                        </a:p>
                      </a:txBody>
                      <a:tcPr>
                        <a:solidFill>
                          <a:schemeClr val="bg1">
                            <a:lumMod val="95000"/>
                          </a:schemeClr>
                        </a:solidFill>
                      </a:tcPr>
                    </a:tc>
                    <a:tc>
                      <a:txBody>
                        <a:bodyPr/>
                        <a:lstStyle/>
                        <a:p>
                          <a:pPr algn="ctr"/>
                          <a:r>
                            <a:rPr lang="en-US" altLang="zh-CN" sz="1200" dirty="0">
                              <a:latin typeface="+mn-ea"/>
                              <a:ea typeface="+mn-ea"/>
                            </a:rPr>
                            <a:t>-499</a:t>
                          </a:r>
                          <a:endParaRPr lang="zh-CN" altLang="en-US" sz="1200" dirty="0">
                            <a:latin typeface="+mn-ea"/>
                            <a:ea typeface="+mn-ea"/>
                          </a:endParaRPr>
                        </a:p>
                      </a:txBody>
                      <a:tcPr>
                        <a:solidFill>
                          <a:schemeClr val="bg1">
                            <a:lumMod val="95000"/>
                          </a:schemeClr>
                        </a:solidFill>
                      </a:tcPr>
                    </a:tc>
                    <a:tc>
                      <a:txBody>
                        <a:bodyPr/>
                        <a:lstStyle/>
                        <a:p>
                          <a:pPr algn="ctr"/>
                          <a:r>
                            <a:rPr lang="en-US" altLang="zh-CN" sz="1200" dirty="0">
                              <a:latin typeface="+mn-ea"/>
                              <a:ea typeface="+mn-ea"/>
                            </a:rPr>
                            <a:t>0.00</a:t>
                          </a:r>
                          <a:endParaRPr lang="zh-CN" altLang="en-US" sz="1200" dirty="0">
                            <a:latin typeface="+mn-ea"/>
                            <a:ea typeface="+mn-ea"/>
                          </a:endParaRPr>
                        </a:p>
                      </a:txBody>
                      <a:tcPr>
                        <a:solidFill>
                          <a:schemeClr val="bg1">
                            <a:lumMod val="95000"/>
                          </a:schemeClr>
                        </a:solidFill>
                      </a:tcPr>
                    </a:tc>
                    <a:tc>
                      <a:txBody>
                        <a:bodyPr/>
                        <a:lstStyle/>
                        <a:p>
                          <a:pPr algn="ctr"/>
                          <a:r>
                            <a:rPr lang="en-US" altLang="zh-CN" sz="1200" dirty="0">
                              <a:latin typeface="+mn-ea"/>
                              <a:ea typeface="+mn-ea"/>
                            </a:rPr>
                            <a:t>0.98</a:t>
                          </a:r>
                          <a:endParaRPr lang="zh-CN" altLang="en-US" sz="1200" dirty="0">
                            <a:latin typeface="+mn-ea"/>
                            <a:ea typeface="+mn-ea"/>
                          </a:endParaRPr>
                        </a:p>
                      </a:txBody>
                      <a:tcPr>
                        <a:solidFill>
                          <a:schemeClr val="bg1">
                            <a:lumMod val="95000"/>
                          </a:schemeClr>
                        </a:solidFill>
                      </a:tcPr>
                    </a:tc>
                    <a:tc>
                      <a:txBody>
                        <a:bodyPr/>
                        <a:lstStyle/>
                        <a:p>
                          <a:pPr algn="ctr"/>
                          <a:r>
                            <a:rPr lang="en-US" altLang="zh-CN" sz="1200" dirty="0">
                              <a:latin typeface="+mn-ea"/>
                              <a:ea typeface="+mn-ea"/>
                            </a:rPr>
                            <a:t>0.01</a:t>
                          </a:r>
                          <a:endParaRPr lang="zh-CN" altLang="en-US" sz="1200" dirty="0">
                            <a:latin typeface="+mn-ea"/>
                            <a:ea typeface="+mn-ea"/>
                          </a:endParaRPr>
                        </a:p>
                      </a:txBody>
                      <a:tcPr>
                        <a:solidFill>
                          <a:schemeClr val="bg1">
                            <a:lumMod val="95000"/>
                          </a:schemeClr>
                        </a:solidFill>
                      </a:tcPr>
                    </a:tc>
                    <a:extLst>
                      <a:ext uri="{0D108BD9-81ED-4DB2-BD59-A6C34878D82A}">
                        <a16:rowId xmlns:a16="http://schemas.microsoft.com/office/drawing/2014/main" val="629970312"/>
                      </a:ext>
                    </a:extLst>
                  </a:tr>
                  <a:tr h="370840">
                    <a:tc>
                      <a:txBody>
                        <a:bodyPr/>
                        <a:lstStyle/>
                        <a:p>
                          <a:pPr algn="ctr"/>
                          <a:r>
                            <a:rPr lang="en-US" altLang="zh-CN" sz="1200" dirty="0">
                              <a:latin typeface="+mn-ea"/>
                              <a:ea typeface="+mn-ea"/>
                            </a:rPr>
                            <a:t>3</a:t>
                          </a:r>
                          <a:endParaRPr lang="zh-CN" altLang="en-US" sz="1200" dirty="0">
                            <a:latin typeface="+mn-ea"/>
                            <a:ea typeface="+mn-ea"/>
                          </a:endParaRPr>
                        </a:p>
                      </a:txBody>
                      <a:tcPr>
                        <a:solidFill>
                          <a:schemeClr val="bg2">
                            <a:lumMod val="90000"/>
                          </a:schemeClr>
                        </a:solidFill>
                      </a:tcPr>
                    </a:tc>
                    <a:tc>
                      <a:txBody>
                        <a:bodyPr/>
                        <a:lstStyle/>
                        <a:p>
                          <a:pPr algn="ctr"/>
                          <a:r>
                            <a:rPr lang="en-US" altLang="zh-CN" sz="1200" dirty="0">
                              <a:latin typeface="+mn-ea"/>
                              <a:ea typeface="+mn-ea"/>
                            </a:rPr>
                            <a:t>57.99</a:t>
                          </a:r>
                          <a:endParaRPr lang="zh-CN" altLang="en-US" sz="1200" dirty="0">
                            <a:latin typeface="+mn-ea"/>
                            <a:ea typeface="+mn-ea"/>
                          </a:endParaRPr>
                        </a:p>
                      </a:txBody>
                      <a:tcPr>
                        <a:solidFill>
                          <a:schemeClr val="bg2">
                            <a:lumMod val="90000"/>
                          </a:schemeClr>
                        </a:solidFill>
                      </a:tcPr>
                    </a:tc>
                    <a:tc>
                      <a:txBody>
                        <a:bodyPr/>
                        <a:lstStyle/>
                        <a:p>
                          <a:pPr algn="ctr"/>
                          <a:r>
                            <a:rPr lang="en-US" altLang="zh-CN" sz="1200" dirty="0">
                              <a:latin typeface="+mn-ea"/>
                              <a:ea typeface="+mn-ea"/>
                            </a:rPr>
                            <a:t>-544</a:t>
                          </a:r>
                          <a:endParaRPr lang="zh-CN" altLang="en-US" sz="1200" dirty="0">
                            <a:latin typeface="+mn-ea"/>
                            <a:ea typeface="+mn-ea"/>
                          </a:endParaRPr>
                        </a:p>
                      </a:txBody>
                      <a:tcPr>
                        <a:solidFill>
                          <a:schemeClr val="bg2">
                            <a:lumMod val="90000"/>
                          </a:schemeClr>
                        </a:solidFill>
                      </a:tcPr>
                    </a:tc>
                    <a:tc>
                      <a:txBody>
                        <a:bodyPr/>
                        <a:lstStyle/>
                        <a:p>
                          <a:pPr algn="ctr"/>
                          <a:r>
                            <a:rPr lang="en-US" altLang="zh-CN" sz="1200" dirty="0">
                              <a:latin typeface="+mn-ea"/>
                              <a:ea typeface="+mn-ea"/>
                            </a:rPr>
                            <a:t>0.12</a:t>
                          </a:r>
                          <a:endParaRPr lang="zh-CN" altLang="en-US" sz="1200" dirty="0">
                            <a:latin typeface="+mn-ea"/>
                            <a:ea typeface="+mn-ea"/>
                          </a:endParaRPr>
                        </a:p>
                      </a:txBody>
                      <a:tcPr>
                        <a:solidFill>
                          <a:schemeClr val="bg2">
                            <a:lumMod val="90000"/>
                          </a:schemeClr>
                        </a:solidFill>
                      </a:tcPr>
                    </a:tc>
                    <a:tc>
                      <a:txBody>
                        <a:bodyPr/>
                        <a:lstStyle/>
                        <a:p>
                          <a:pPr algn="ctr"/>
                          <a:r>
                            <a:rPr lang="en-US" altLang="zh-CN" sz="1200" dirty="0">
                              <a:latin typeface="+mn-ea"/>
                              <a:ea typeface="+mn-ea"/>
                            </a:rPr>
                            <a:t>0.99</a:t>
                          </a:r>
                          <a:endParaRPr lang="zh-CN" altLang="en-US" sz="1200" dirty="0">
                            <a:latin typeface="+mn-ea"/>
                            <a:ea typeface="+mn-ea"/>
                          </a:endParaRPr>
                        </a:p>
                      </a:txBody>
                      <a:tcPr>
                        <a:solidFill>
                          <a:schemeClr val="bg2">
                            <a:lumMod val="90000"/>
                          </a:schemeClr>
                        </a:solidFill>
                      </a:tcPr>
                    </a:tc>
                    <a:tc>
                      <a:txBody>
                        <a:bodyPr/>
                        <a:lstStyle/>
                        <a:p>
                          <a:pPr algn="ctr"/>
                          <a:r>
                            <a:rPr lang="en-US" altLang="zh-CN" sz="1200" dirty="0">
                              <a:latin typeface="+mn-ea"/>
                              <a:ea typeface="+mn-ea"/>
                            </a:rPr>
                            <a:t>0.02</a:t>
                          </a:r>
                          <a:endParaRPr lang="zh-CN" altLang="en-US" sz="1200" dirty="0">
                            <a:latin typeface="+mn-ea"/>
                            <a:ea typeface="+mn-ea"/>
                          </a:endParaRPr>
                        </a:p>
                      </a:txBody>
                      <a:tcPr>
                        <a:solidFill>
                          <a:schemeClr val="bg2">
                            <a:lumMod val="90000"/>
                          </a:schemeClr>
                        </a:solidFill>
                      </a:tcPr>
                    </a:tc>
                    <a:extLst>
                      <a:ext uri="{0D108BD9-81ED-4DB2-BD59-A6C34878D82A}">
                        <a16:rowId xmlns:a16="http://schemas.microsoft.com/office/drawing/2014/main" val="3380671923"/>
                      </a:ext>
                    </a:extLst>
                  </a:tr>
                  <a:tr h="370840">
                    <a:tc>
                      <a:txBody>
                        <a:bodyPr/>
                        <a:lstStyle/>
                        <a:p>
                          <a:pPr algn="ctr"/>
                          <a:r>
                            <a:rPr lang="en-US" altLang="zh-CN" sz="1200" dirty="0">
                              <a:latin typeface="+mn-ea"/>
                              <a:ea typeface="+mn-ea"/>
                            </a:rPr>
                            <a:t>6</a:t>
                          </a:r>
                          <a:endParaRPr lang="zh-CN" altLang="en-US" sz="1200" dirty="0">
                            <a:latin typeface="+mn-ea"/>
                            <a:ea typeface="+mn-ea"/>
                          </a:endParaRPr>
                        </a:p>
                      </a:txBody>
                      <a:tcPr>
                        <a:solidFill>
                          <a:schemeClr val="bg1">
                            <a:lumMod val="95000"/>
                          </a:schemeClr>
                        </a:solidFill>
                      </a:tcPr>
                    </a:tc>
                    <a:tc>
                      <a:txBody>
                        <a:bodyPr/>
                        <a:lstStyle/>
                        <a:p>
                          <a:pPr algn="ctr"/>
                          <a:r>
                            <a:rPr lang="en-US" altLang="zh-CN" sz="1200" dirty="0">
                              <a:latin typeface="+mn-ea"/>
                              <a:ea typeface="+mn-ea"/>
                            </a:rPr>
                            <a:t>41.36</a:t>
                          </a:r>
                          <a:endParaRPr lang="zh-CN" altLang="en-US" sz="1200" dirty="0">
                            <a:latin typeface="+mn-ea"/>
                            <a:ea typeface="+mn-ea"/>
                          </a:endParaRPr>
                        </a:p>
                      </a:txBody>
                      <a:tcPr>
                        <a:solidFill>
                          <a:schemeClr val="bg1">
                            <a:lumMod val="95000"/>
                          </a:schemeClr>
                        </a:solidFill>
                      </a:tcPr>
                    </a:tc>
                    <a:tc>
                      <a:txBody>
                        <a:bodyPr/>
                        <a:lstStyle/>
                        <a:p>
                          <a:pPr algn="ctr"/>
                          <a:r>
                            <a:rPr lang="en-US" altLang="zh-CN" sz="1200" dirty="0">
                              <a:latin typeface="+mn-ea"/>
                              <a:ea typeface="+mn-ea"/>
                            </a:rPr>
                            <a:t>-577</a:t>
                          </a:r>
                          <a:endParaRPr lang="zh-CN" altLang="en-US" sz="1200" dirty="0">
                            <a:latin typeface="+mn-ea"/>
                            <a:ea typeface="+mn-ea"/>
                          </a:endParaRPr>
                        </a:p>
                      </a:txBody>
                      <a:tcPr>
                        <a:solidFill>
                          <a:schemeClr val="bg1">
                            <a:lumMod val="95000"/>
                          </a:schemeClr>
                        </a:solidFill>
                      </a:tcPr>
                    </a:tc>
                    <a:tc>
                      <a:txBody>
                        <a:bodyPr/>
                        <a:lstStyle/>
                        <a:p>
                          <a:pPr algn="ctr"/>
                          <a:r>
                            <a:rPr lang="en-US" altLang="zh-CN" sz="1200" dirty="0">
                              <a:latin typeface="+mn-ea"/>
                              <a:ea typeface="+mn-ea"/>
                            </a:rPr>
                            <a:t>0.65</a:t>
                          </a:r>
                          <a:endParaRPr lang="zh-CN" altLang="en-US" sz="1200" dirty="0">
                            <a:latin typeface="+mn-ea"/>
                            <a:ea typeface="+mn-ea"/>
                          </a:endParaRPr>
                        </a:p>
                      </a:txBody>
                      <a:tcPr>
                        <a:solidFill>
                          <a:schemeClr val="bg1">
                            <a:lumMod val="95000"/>
                          </a:schemeClr>
                        </a:solidFill>
                      </a:tcPr>
                    </a:tc>
                    <a:tc>
                      <a:txBody>
                        <a:bodyPr/>
                        <a:lstStyle/>
                        <a:p>
                          <a:pPr algn="ctr"/>
                          <a:r>
                            <a:rPr lang="en-US" altLang="zh-CN" sz="1200" dirty="0">
                              <a:latin typeface="+mn-ea"/>
                              <a:ea typeface="+mn-ea"/>
                            </a:rPr>
                            <a:t>0.94</a:t>
                          </a:r>
                          <a:endParaRPr lang="zh-CN" altLang="en-US" sz="1200" dirty="0">
                            <a:latin typeface="+mn-ea"/>
                            <a:ea typeface="+mn-ea"/>
                          </a:endParaRPr>
                        </a:p>
                      </a:txBody>
                      <a:tcPr>
                        <a:solidFill>
                          <a:schemeClr val="bg1">
                            <a:lumMod val="95000"/>
                          </a:schemeClr>
                        </a:solidFill>
                      </a:tcPr>
                    </a:tc>
                    <a:tc>
                      <a:txBody>
                        <a:bodyPr/>
                        <a:lstStyle/>
                        <a:p>
                          <a:pPr algn="ctr"/>
                          <a:r>
                            <a:rPr lang="en-US" altLang="zh-CN" sz="1200" dirty="0">
                              <a:latin typeface="+mn-ea"/>
                              <a:ea typeface="+mn-ea"/>
                            </a:rPr>
                            <a:t>0.06</a:t>
                          </a:r>
                          <a:endParaRPr lang="zh-CN" altLang="en-US" sz="1200" dirty="0">
                            <a:latin typeface="+mn-ea"/>
                            <a:ea typeface="+mn-ea"/>
                          </a:endParaRPr>
                        </a:p>
                      </a:txBody>
                      <a:tcPr>
                        <a:solidFill>
                          <a:schemeClr val="bg1">
                            <a:lumMod val="95000"/>
                          </a:schemeClr>
                        </a:solidFill>
                      </a:tcPr>
                    </a:tc>
                    <a:extLst>
                      <a:ext uri="{0D108BD9-81ED-4DB2-BD59-A6C34878D82A}">
                        <a16:rowId xmlns:a16="http://schemas.microsoft.com/office/drawing/2014/main" val="3596259384"/>
                      </a:ext>
                    </a:extLst>
                  </a:tr>
                  <a:tr h="370840">
                    <a:tc>
                      <a:txBody>
                        <a:bodyPr/>
                        <a:lstStyle/>
                        <a:p>
                          <a:pPr algn="ctr"/>
                          <a:r>
                            <a:rPr lang="en-US" altLang="zh-CN" sz="1200" dirty="0">
                              <a:latin typeface="+mn-ea"/>
                              <a:ea typeface="+mn-ea"/>
                            </a:rPr>
                            <a:t>9</a:t>
                          </a:r>
                          <a:endParaRPr lang="zh-CN" altLang="en-US" sz="1200" dirty="0">
                            <a:latin typeface="+mn-ea"/>
                            <a:ea typeface="+mn-ea"/>
                          </a:endParaRPr>
                        </a:p>
                      </a:txBody>
                      <a:tcPr>
                        <a:solidFill>
                          <a:schemeClr val="bg2">
                            <a:lumMod val="90000"/>
                          </a:schemeClr>
                        </a:solidFill>
                      </a:tcPr>
                    </a:tc>
                    <a:tc>
                      <a:txBody>
                        <a:bodyPr/>
                        <a:lstStyle/>
                        <a:p>
                          <a:pPr algn="ctr"/>
                          <a:r>
                            <a:rPr lang="en-US" altLang="zh-CN" sz="1200" dirty="0">
                              <a:latin typeface="+mn-ea"/>
                              <a:ea typeface="+mn-ea"/>
                            </a:rPr>
                            <a:t>29.48</a:t>
                          </a:r>
                          <a:endParaRPr lang="zh-CN" altLang="en-US" sz="1200" dirty="0">
                            <a:latin typeface="+mn-ea"/>
                            <a:ea typeface="+mn-ea"/>
                          </a:endParaRPr>
                        </a:p>
                      </a:txBody>
                      <a:tcPr>
                        <a:solidFill>
                          <a:schemeClr val="bg2">
                            <a:lumMod val="90000"/>
                          </a:schemeClr>
                        </a:solidFill>
                      </a:tcPr>
                    </a:tc>
                    <a:tc>
                      <a:txBody>
                        <a:bodyPr/>
                        <a:lstStyle/>
                        <a:p>
                          <a:pPr algn="ctr"/>
                          <a:r>
                            <a:rPr lang="en-US" altLang="zh-CN" sz="1200" dirty="0">
                              <a:latin typeface="+mn-ea"/>
                              <a:ea typeface="+mn-ea"/>
                            </a:rPr>
                            <a:t>-589</a:t>
                          </a:r>
                          <a:endParaRPr lang="zh-CN" altLang="en-US" sz="1200" dirty="0">
                            <a:latin typeface="+mn-ea"/>
                            <a:ea typeface="+mn-ea"/>
                          </a:endParaRPr>
                        </a:p>
                      </a:txBody>
                      <a:tcPr>
                        <a:solidFill>
                          <a:schemeClr val="bg2">
                            <a:lumMod val="90000"/>
                          </a:schemeClr>
                        </a:solidFill>
                      </a:tcPr>
                    </a:tc>
                    <a:tc>
                      <a:txBody>
                        <a:bodyPr/>
                        <a:lstStyle/>
                        <a:p>
                          <a:pPr algn="ctr"/>
                          <a:r>
                            <a:rPr lang="en-US" altLang="zh-CN" sz="1200" dirty="0">
                              <a:latin typeface="+mn-ea"/>
                              <a:ea typeface="+mn-ea"/>
                            </a:rPr>
                            <a:t>1.29</a:t>
                          </a:r>
                          <a:endParaRPr lang="zh-CN" altLang="en-US" sz="1200" dirty="0">
                            <a:latin typeface="+mn-ea"/>
                            <a:ea typeface="+mn-ea"/>
                          </a:endParaRPr>
                        </a:p>
                      </a:txBody>
                      <a:tcPr>
                        <a:solidFill>
                          <a:schemeClr val="bg2">
                            <a:lumMod val="90000"/>
                          </a:schemeClr>
                        </a:solidFill>
                      </a:tcPr>
                    </a:tc>
                    <a:tc>
                      <a:txBody>
                        <a:bodyPr/>
                        <a:lstStyle/>
                        <a:p>
                          <a:pPr algn="ctr"/>
                          <a:r>
                            <a:rPr lang="en-US" altLang="zh-CN" sz="1200" dirty="0">
                              <a:latin typeface="+mn-ea"/>
                              <a:ea typeface="+mn-ea"/>
                            </a:rPr>
                            <a:t>0.93</a:t>
                          </a:r>
                          <a:endParaRPr lang="zh-CN" altLang="en-US" sz="1200" dirty="0">
                            <a:latin typeface="+mn-ea"/>
                            <a:ea typeface="+mn-ea"/>
                          </a:endParaRPr>
                        </a:p>
                      </a:txBody>
                      <a:tcPr>
                        <a:solidFill>
                          <a:schemeClr val="bg2">
                            <a:lumMod val="90000"/>
                          </a:schemeClr>
                        </a:solidFill>
                      </a:tcPr>
                    </a:tc>
                    <a:tc>
                      <a:txBody>
                        <a:bodyPr/>
                        <a:lstStyle/>
                        <a:p>
                          <a:pPr algn="ctr"/>
                          <a:r>
                            <a:rPr lang="en-US" altLang="zh-CN" sz="1200" dirty="0">
                              <a:latin typeface="+mn-ea"/>
                              <a:ea typeface="+mn-ea"/>
                            </a:rPr>
                            <a:t>0.09</a:t>
                          </a:r>
                          <a:endParaRPr lang="zh-CN" altLang="en-US" sz="1200" dirty="0">
                            <a:latin typeface="+mn-ea"/>
                            <a:ea typeface="+mn-ea"/>
                          </a:endParaRPr>
                        </a:p>
                      </a:txBody>
                      <a:tcPr>
                        <a:solidFill>
                          <a:schemeClr val="bg2">
                            <a:lumMod val="90000"/>
                          </a:schemeClr>
                        </a:solidFill>
                      </a:tcPr>
                    </a:tc>
                    <a:extLst>
                      <a:ext uri="{0D108BD9-81ED-4DB2-BD59-A6C34878D82A}">
                        <a16:rowId xmlns:a16="http://schemas.microsoft.com/office/drawing/2014/main" val="3999526003"/>
                      </a:ext>
                    </a:extLst>
                  </a:tr>
                </a:tbl>
              </a:graphicData>
            </a:graphic>
          </p:graphicFrame>
        </mc:Fallback>
      </mc:AlternateContent>
    </p:spTree>
    <p:extLst>
      <p:ext uri="{BB962C8B-B14F-4D97-AF65-F5344CB8AC3E}">
        <p14:creationId xmlns:p14="http://schemas.microsoft.com/office/powerpoint/2010/main" val="165959467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59" name="组合 3958">
            <a:extLst>
              <a:ext uri="{FF2B5EF4-FFF2-40B4-BE49-F238E27FC236}">
                <a16:creationId xmlns:a16="http://schemas.microsoft.com/office/drawing/2014/main" id="{4EF644B2-4935-F5BF-ED3F-0E3FB051DBDE}"/>
              </a:ext>
            </a:extLst>
          </p:cNvPr>
          <p:cNvGrpSpPr/>
          <p:nvPr/>
        </p:nvGrpSpPr>
        <p:grpSpPr>
          <a:xfrm>
            <a:off x="0" y="0"/>
            <a:ext cx="12192000" cy="2660375"/>
            <a:chOff x="0" y="3450986"/>
            <a:chExt cx="12192000" cy="2660375"/>
          </a:xfrm>
        </p:grpSpPr>
        <p:pic>
          <p:nvPicPr>
            <p:cNvPr id="3920" name="图片 3919" descr="D:\51PPT模板网\51pptmoban.com\图片.jpg">
              <a:extLst>
                <a:ext uri="{FF2B5EF4-FFF2-40B4-BE49-F238E27FC236}">
                  <a16:creationId xmlns:a16="http://schemas.microsoft.com/office/drawing/2014/main" id="{9847AAD2-94E0-C96A-BAF9-91D4D977D45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84803" y="4777898"/>
              <a:ext cx="8777092" cy="1333463"/>
            </a:xfrm>
            <a:prstGeom prst="rect">
              <a:avLst/>
            </a:prstGeom>
          </p:spPr>
        </p:pic>
        <p:sp>
          <p:nvSpPr>
            <p:cNvPr id="3921" name="矩形: 圆角 3920">
              <a:extLst>
                <a:ext uri="{FF2B5EF4-FFF2-40B4-BE49-F238E27FC236}">
                  <a16:creationId xmlns:a16="http://schemas.microsoft.com/office/drawing/2014/main" id="{002ABE63-AADC-8A85-E511-E91F35408EE3}"/>
                </a:ext>
              </a:extLst>
            </p:cNvPr>
            <p:cNvSpPr/>
            <p:nvPr/>
          </p:nvSpPr>
          <p:spPr>
            <a:xfrm>
              <a:off x="0" y="3450986"/>
              <a:ext cx="12192000" cy="1333463"/>
            </a:xfrm>
            <a:prstGeom prst="roundRect">
              <a:avLst>
                <a:gd name="adj" fmla="val 0"/>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grpSp>
      <p:sp>
        <p:nvSpPr>
          <p:cNvPr id="3929" name="文本框 3928">
            <a:extLst>
              <a:ext uri="{FF2B5EF4-FFF2-40B4-BE49-F238E27FC236}">
                <a16:creationId xmlns:a16="http://schemas.microsoft.com/office/drawing/2014/main" id="{0C8AB590-2055-E7A4-BF92-BB82F3363E11}"/>
              </a:ext>
            </a:extLst>
          </p:cNvPr>
          <p:cNvSpPr txBox="1"/>
          <p:nvPr/>
        </p:nvSpPr>
        <p:spPr>
          <a:xfrm>
            <a:off x="5264516" y="306349"/>
            <a:ext cx="1656224" cy="861774"/>
          </a:xfrm>
          <a:prstGeom prst="rect">
            <a:avLst/>
          </a:prstGeom>
          <a:noFill/>
        </p:spPr>
        <p:txBody>
          <a:bodyPr wrap="none" rtlCol="0">
            <a:spAutoFit/>
          </a:bodyPr>
          <a:lstStyle/>
          <a:p>
            <a:pPr algn="ctr"/>
            <a:r>
              <a:rPr lang="zh-CN" altLang="en-US" sz="5000" dirty="0">
                <a:solidFill>
                  <a:schemeClr val="bg1"/>
                </a:solidFill>
                <a:latin typeface="等线" panose="02010600030101010101" pitchFamily="2" charset="-122"/>
                <a:ea typeface="等线" panose="02010600030101010101" pitchFamily="2" charset="-122"/>
              </a:rPr>
              <a:t>目 录</a:t>
            </a:r>
          </a:p>
        </p:txBody>
      </p:sp>
      <p:grpSp>
        <p:nvGrpSpPr>
          <p:cNvPr id="3947" name="组合 3946">
            <a:extLst>
              <a:ext uri="{FF2B5EF4-FFF2-40B4-BE49-F238E27FC236}">
                <a16:creationId xmlns:a16="http://schemas.microsoft.com/office/drawing/2014/main" id="{BEE2BC52-AC25-F00D-620B-65272C2A3D2C}"/>
              </a:ext>
            </a:extLst>
          </p:cNvPr>
          <p:cNvGrpSpPr/>
          <p:nvPr/>
        </p:nvGrpSpPr>
        <p:grpSpPr>
          <a:xfrm>
            <a:off x="4739323" y="306349"/>
            <a:ext cx="2713354" cy="667535"/>
            <a:chOff x="2495404" y="2589213"/>
            <a:chExt cx="2713354" cy="667535"/>
          </a:xfrm>
        </p:grpSpPr>
        <p:sp>
          <p:nvSpPr>
            <p:cNvPr id="3945" name="左大括号 3944">
              <a:extLst>
                <a:ext uri="{FF2B5EF4-FFF2-40B4-BE49-F238E27FC236}">
                  <a16:creationId xmlns:a16="http://schemas.microsoft.com/office/drawing/2014/main" id="{D78781F7-B47B-BCC2-1943-ABE6A785AA5E}"/>
                </a:ext>
              </a:extLst>
            </p:cNvPr>
            <p:cNvSpPr/>
            <p:nvPr/>
          </p:nvSpPr>
          <p:spPr>
            <a:xfrm>
              <a:off x="2495404" y="2589214"/>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3946" name="左大括号 3945">
              <a:extLst>
                <a:ext uri="{FF2B5EF4-FFF2-40B4-BE49-F238E27FC236}">
                  <a16:creationId xmlns:a16="http://schemas.microsoft.com/office/drawing/2014/main" id="{1DC0BF02-2552-A04D-243B-A173A7E10E05}"/>
                </a:ext>
              </a:extLst>
            </p:cNvPr>
            <p:cNvSpPr/>
            <p:nvPr/>
          </p:nvSpPr>
          <p:spPr>
            <a:xfrm rot="10800000">
              <a:off x="5053310" y="2589213"/>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sp>
        <p:nvSpPr>
          <p:cNvPr id="3960" name="文本框 3959">
            <a:extLst>
              <a:ext uri="{FF2B5EF4-FFF2-40B4-BE49-F238E27FC236}">
                <a16:creationId xmlns:a16="http://schemas.microsoft.com/office/drawing/2014/main" id="{8EE5F7E0-EA20-96C5-F3D7-63BB89F32380}"/>
              </a:ext>
            </a:extLst>
          </p:cNvPr>
          <p:cNvSpPr txBox="1"/>
          <p:nvPr/>
        </p:nvSpPr>
        <p:spPr>
          <a:xfrm>
            <a:off x="5061358" y="1380533"/>
            <a:ext cx="2069284" cy="307777"/>
          </a:xfrm>
          <a:prstGeom prst="rect">
            <a:avLst/>
          </a:prstGeom>
          <a:noFill/>
        </p:spPr>
        <p:txBody>
          <a:bodyPr wrap="square" rtlCol="0">
            <a:spAutoFit/>
          </a:bodyPr>
          <a:lstStyle/>
          <a:p>
            <a:pPr algn="dist"/>
            <a:r>
              <a:rPr lang="en-US" altLang="zh-CN" sz="1400" dirty="0">
                <a:solidFill>
                  <a:schemeClr val="bg1"/>
                </a:solidFill>
                <a:latin typeface="等线" panose="02010600030101010101" pitchFamily="2" charset="-122"/>
                <a:ea typeface="等线" panose="02010600030101010101" pitchFamily="2" charset="-122"/>
              </a:rPr>
              <a:t>CONTENTS</a:t>
            </a:r>
            <a:endParaRPr lang="zh-CN" altLang="en-US" sz="1400" dirty="0">
              <a:solidFill>
                <a:schemeClr val="bg1"/>
              </a:solidFill>
              <a:latin typeface="等线" panose="02010600030101010101" pitchFamily="2" charset="-122"/>
              <a:ea typeface="等线" panose="02010600030101010101" pitchFamily="2" charset="-122"/>
            </a:endParaRPr>
          </a:p>
        </p:txBody>
      </p:sp>
      <p:grpSp>
        <p:nvGrpSpPr>
          <p:cNvPr id="38" name="组合 37">
            <a:extLst>
              <a:ext uri="{FF2B5EF4-FFF2-40B4-BE49-F238E27FC236}">
                <a16:creationId xmlns:a16="http://schemas.microsoft.com/office/drawing/2014/main" id="{976418F9-DE56-E594-B24F-7CACC0BD264A}"/>
              </a:ext>
            </a:extLst>
          </p:cNvPr>
          <p:cNvGrpSpPr/>
          <p:nvPr/>
        </p:nvGrpSpPr>
        <p:grpSpPr>
          <a:xfrm>
            <a:off x="2072054" y="3080657"/>
            <a:ext cx="3248442" cy="584775"/>
            <a:chOff x="1364843" y="2862943"/>
            <a:chExt cx="2649267" cy="584775"/>
          </a:xfrm>
        </p:grpSpPr>
        <p:sp>
          <p:nvSpPr>
            <p:cNvPr id="36" name="文本框 35">
              <a:extLst>
                <a:ext uri="{FF2B5EF4-FFF2-40B4-BE49-F238E27FC236}">
                  <a16:creationId xmlns:a16="http://schemas.microsoft.com/office/drawing/2014/main" id="{2E7348A6-9AB5-0816-15CB-DFF793B0DF23}"/>
                </a:ext>
              </a:extLst>
            </p:cNvPr>
            <p:cNvSpPr txBox="1"/>
            <p:nvPr/>
          </p:nvSpPr>
          <p:spPr>
            <a:xfrm>
              <a:off x="1364843" y="2862943"/>
              <a:ext cx="503583" cy="584775"/>
            </a:xfrm>
            <a:prstGeom prst="rect">
              <a:avLst/>
            </a:prstGeom>
            <a:noFill/>
          </p:spPr>
          <p:txBody>
            <a:bodyPr wrap="none" rtlCol="0">
              <a:spAutoFit/>
            </a:bodyPr>
            <a:lstStyle/>
            <a:p>
              <a:r>
                <a:rPr lang="en-US" altLang="zh-CN" sz="3200" dirty="0">
                  <a:latin typeface="等线" panose="02010600030101010101" pitchFamily="2" charset="-122"/>
                  <a:ea typeface="等线" panose="02010600030101010101" pitchFamily="2" charset="-122"/>
                </a:rPr>
                <a:t>01</a:t>
              </a:r>
              <a:endParaRPr lang="zh-CN" altLang="en-US" sz="3200" dirty="0">
                <a:latin typeface="等线" panose="02010600030101010101" pitchFamily="2" charset="-122"/>
                <a:ea typeface="等线" panose="02010600030101010101" pitchFamily="2" charset="-122"/>
              </a:endParaRPr>
            </a:p>
          </p:txBody>
        </p:sp>
        <p:sp>
          <p:nvSpPr>
            <p:cNvPr id="9232" name="TextBox 58"/>
            <p:cNvSpPr txBox="1">
              <a:spLocks noChangeArrowheads="1"/>
            </p:cNvSpPr>
            <p:nvPr/>
          </p:nvSpPr>
          <p:spPr bwMode="auto">
            <a:xfrm>
              <a:off x="2067009" y="2953411"/>
              <a:ext cx="19471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rgbClr val="41675D"/>
                  </a:solidFill>
                  <a:latin typeface="等线" panose="02010600030101010101" pitchFamily="2" charset="-122"/>
                  <a:ea typeface="等线" panose="02010600030101010101" pitchFamily="2" charset="-122"/>
                  <a:cs typeface="+mn-ea"/>
                  <a:sym typeface="+mn-lt"/>
                </a:rPr>
                <a:t>聚类相关知识介绍</a:t>
              </a:r>
            </a:p>
          </p:txBody>
        </p:sp>
      </p:grpSp>
      <p:sp>
        <p:nvSpPr>
          <p:cNvPr id="40" name="文本框 39">
            <a:extLst>
              <a:ext uri="{FF2B5EF4-FFF2-40B4-BE49-F238E27FC236}">
                <a16:creationId xmlns:a16="http://schemas.microsoft.com/office/drawing/2014/main" id="{92DE7261-1C3E-5299-7B81-3997279C4259}"/>
              </a:ext>
            </a:extLst>
          </p:cNvPr>
          <p:cNvSpPr txBox="1"/>
          <p:nvPr/>
        </p:nvSpPr>
        <p:spPr>
          <a:xfrm>
            <a:off x="6818825" y="3080657"/>
            <a:ext cx="617477" cy="584775"/>
          </a:xfrm>
          <a:prstGeom prst="rect">
            <a:avLst/>
          </a:prstGeom>
          <a:noFill/>
        </p:spPr>
        <p:txBody>
          <a:bodyPr wrap="none" rtlCol="0">
            <a:spAutoFit/>
          </a:bodyPr>
          <a:lstStyle/>
          <a:p>
            <a:r>
              <a:rPr lang="en-US" altLang="zh-CN" sz="3200" dirty="0">
                <a:latin typeface="等线" panose="02010600030101010101" pitchFamily="2" charset="-122"/>
                <a:ea typeface="等线" panose="02010600030101010101" pitchFamily="2" charset="-122"/>
              </a:rPr>
              <a:t>02</a:t>
            </a:r>
            <a:endParaRPr lang="zh-CN" altLang="en-US" sz="3200" dirty="0">
              <a:latin typeface="等线" panose="02010600030101010101" pitchFamily="2" charset="-122"/>
              <a:ea typeface="等线" panose="02010600030101010101" pitchFamily="2" charset="-122"/>
            </a:endParaRPr>
          </a:p>
        </p:txBody>
      </p:sp>
      <p:sp>
        <p:nvSpPr>
          <p:cNvPr id="41" name="TextBox 58">
            <a:extLst>
              <a:ext uri="{FF2B5EF4-FFF2-40B4-BE49-F238E27FC236}">
                <a16:creationId xmlns:a16="http://schemas.microsoft.com/office/drawing/2014/main" id="{D9758BC9-D0BF-8230-06F7-7EC0C517B3B7}"/>
              </a:ext>
            </a:extLst>
          </p:cNvPr>
          <p:cNvSpPr txBox="1">
            <a:spLocks noChangeArrowheads="1"/>
          </p:cNvSpPr>
          <p:nvPr/>
        </p:nvSpPr>
        <p:spPr bwMode="auto">
          <a:xfrm>
            <a:off x="7520991" y="3171125"/>
            <a:ext cx="29409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41675D"/>
                </a:solidFill>
                <a:latin typeface="等线" panose="02010600030101010101" pitchFamily="2" charset="-122"/>
                <a:ea typeface="等线" panose="02010600030101010101" pitchFamily="2" charset="-122"/>
                <a:cs typeface="+mn-ea"/>
                <a:sym typeface="+mn-lt"/>
              </a:rPr>
              <a:t>k-mean </a:t>
            </a:r>
            <a:r>
              <a:rPr lang="zh-CN" altLang="en-US" sz="2000" b="1" dirty="0">
                <a:solidFill>
                  <a:srgbClr val="41675D"/>
                </a:solidFill>
                <a:latin typeface="等线" panose="02010600030101010101" pitchFamily="2" charset="-122"/>
                <a:ea typeface="等线" panose="02010600030101010101" pitchFamily="2" charset="-122"/>
                <a:cs typeface="+mn-ea"/>
                <a:sym typeface="+mn-lt"/>
              </a:rPr>
              <a:t>聚类</a:t>
            </a:r>
          </a:p>
        </p:txBody>
      </p:sp>
      <p:sp>
        <p:nvSpPr>
          <p:cNvPr id="42" name="矩形: 圆角 41">
            <a:extLst>
              <a:ext uri="{FF2B5EF4-FFF2-40B4-BE49-F238E27FC236}">
                <a16:creationId xmlns:a16="http://schemas.microsoft.com/office/drawing/2014/main" id="{32D0CB0D-F540-BC35-F0AF-6F0B9BCFB7EC}"/>
              </a:ext>
            </a:extLst>
          </p:cNvPr>
          <p:cNvSpPr/>
          <p:nvPr/>
        </p:nvSpPr>
        <p:spPr>
          <a:xfrm>
            <a:off x="6582215" y="3646714"/>
            <a:ext cx="3811365" cy="107773"/>
          </a:xfrm>
          <a:prstGeom prst="roundRect">
            <a:avLst>
              <a:gd name="adj" fmla="val 0"/>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43" name="矩形: 圆角 42">
            <a:extLst>
              <a:ext uri="{FF2B5EF4-FFF2-40B4-BE49-F238E27FC236}">
                <a16:creationId xmlns:a16="http://schemas.microsoft.com/office/drawing/2014/main" id="{2629E87A-EA30-1605-D65E-B0FE44714671}"/>
              </a:ext>
            </a:extLst>
          </p:cNvPr>
          <p:cNvSpPr/>
          <p:nvPr/>
        </p:nvSpPr>
        <p:spPr>
          <a:xfrm>
            <a:off x="1800299" y="3646714"/>
            <a:ext cx="3811365" cy="107773"/>
          </a:xfrm>
          <a:prstGeom prst="roundRect">
            <a:avLst>
              <a:gd name="adj" fmla="val 0"/>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nvGrpSpPr>
          <p:cNvPr id="44" name="组合 43">
            <a:extLst>
              <a:ext uri="{FF2B5EF4-FFF2-40B4-BE49-F238E27FC236}">
                <a16:creationId xmlns:a16="http://schemas.microsoft.com/office/drawing/2014/main" id="{DAC05B59-3AF2-8809-254D-6631B9D412BD}"/>
              </a:ext>
            </a:extLst>
          </p:cNvPr>
          <p:cNvGrpSpPr/>
          <p:nvPr/>
        </p:nvGrpSpPr>
        <p:grpSpPr>
          <a:xfrm>
            <a:off x="2072054" y="4727893"/>
            <a:ext cx="2649267" cy="584775"/>
            <a:chOff x="1364843" y="2862943"/>
            <a:chExt cx="2649267" cy="584775"/>
          </a:xfrm>
        </p:grpSpPr>
        <p:sp>
          <p:nvSpPr>
            <p:cNvPr id="45" name="文本框 44">
              <a:extLst>
                <a:ext uri="{FF2B5EF4-FFF2-40B4-BE49-F238E27FC236}">
                  <a16:creationId xmlns:a16="http://schemas.microsoft.com/office/drawing/2014/main" id="{C056C9B0-B1BD-21BC-B9F1-F6DD22974155}"/>
                </a:ext>
              </a:extLst>
            </p:cNvPr>
            <p:cNvSpPr txBox="1"/>
            <p:nvPr/>
          </p:nvSpPr>
          <p:spPr>
            <a:xfrm>
              <a:off x="1364843" y="2862943"/>
              <a:ext cx="617477" cy="584775"/>
            </a:xfrm>
            <a:prstGeom prst="rect">
              <a:avLst/>
            </a:prstGeom>
            <a:noFill/>
          </p:spPr>
          <p:txBody>
            <a:bodyPr wrap="none" rtlCol="0">
              <a:spAutoFit/>
            </a:bodyPr>
            <a:lstStyle/>
            <a:p>
              <a:r>
                <a:rPr lang="en-US" altLang="zh-CN" sz="3200" dirty="0">
                  <a:latin typeface="等线" panose="02010600030101010101" pitchFamily="2" charset="-122"/>
                  <a:ea typeface="等线" panose="02010600030101010101" pitchFamily="2" charset="-122"/>
                </a:rPr>
                <a:t>03</a:t>
              </a:r>
              <a:endParaRPr lang="zh-CN" altLang="en-US" sz="3200" dirty="0">
                <a:latin typeface="等线" panose="02010600030101010101" pitchFamily="2" charset="-122"/>
                <a:ea typeface="等线" panose="02010600030101010101" pitchFamily="2" charset="-122"/>
              </a:endParaRPr>
            </a:p>
          </p:txBody>
        </p:sp>
        <p:sp>
          <p:nvSpPr>
            <p:cNvPr id="46" name="TextBox 58">
              <a:extLst>
                <a:ext uri="{FF2B5EF4-FFF2-40B4-BE49-F238E27FC236}">
                  <a16:creationId xmlns:a16="http://schemas.microsoft.com/office/drawing/2014/main" id="{9DCF5432-5F1B-A3BD-774D-4AE7C87C111B}"/>
                </a:ext>
              </a:extLst>
            </p:cNvPr>
            <p:cNvSpPr txBox="1">
              <a:spLocks noChangeArrowheads="1"/>
            </p:cNvSpPr>
            <p:nvPr/>
          </p:nvSpPr>
          <p:spPr bwMode="auto">
            <a:xfrm>
              <a:off x="2067009" y="2953411"/>
              <a:ext cx="19471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41675D"/>
                  </a:solidFill>
                  <a:latin typeface="等线" panose="02010600030101010101" pitchFamily="2" charset="-122"/>
                  <a:ea typeface="等线" panose="02010600030101010101" pitchFamily="2" charset="-122"/>
                  <a:cs typeface="+mn-ea"/>
                  <a:sym typeface="+mn-lt"/>
                </a:rPr>
                <a:t>FCM</a:t>
              </a:r>
              <a:r>
                <a:rPr lang="zh-CN" altLang="en-US" sz="2000" b="1" dirty="0">
                  <a:solidFill>
                    <a:srgbClr val="41675D"/>
                  </a:solidFill>
                  <a:latin typeface="等线" panose="02010600030101010101" pitchFamily="2" charset="-122"/>
                  <a:ea typeface="等线" panose="02010600030101010101" pitchFamily="2" charset="-122"/>
                  <a:cs typeface="+mn-ea"/>
                  <a:sym typeface="+mn-lt"/>
                </a:rPr>
                <a:t> 聚类</a:t>
              </a:r>
            </a:p>
          </p:txBody>
        </p:sp>
      </p:grpSp>
      <p:sp>
        <p:nvSpPr>
          <p:cNvPr id="47" name="文本框 46">
            <a:extLst>
              <a:ext uri="{FF2B5EF4-FFF2-40B4-BE49-F238E27FC236}">
                <a16:creationId xmlns:a16="http://schemas.microsoft.com/office/drawing/2014/main" id="{8D5189CC-2102-0E0F-5EF3-C5A2B6A01A3E}"/>
              </a:ext>
            </a:extLst>
          </p:cNvPr>
          <p:cNvSpPr txBox="1"/>
          <p:nvPr/>
        </p:nvSpPr>
        <p:spPr>
          <a:xfrm>
            <a:off x="6818825" y="4727893"/>
            <a:ext cx="617477" cy="584775"/>
          </a:xfrm>
          <a:prstGeom prst="rect">
            <a:avLst/>
          </a:prstGeom>
          <a:noFill/>
        </p:spPr>
        <p:txBody>
          <a:bodyPr wrap="none" rtlCol="0">
            <a:spAutoFit/>
          </a:bodyPr>
          <a:lstStyle/>
          <a:p>
            <a:r>
              <a:rPr lang="en-US" altLang="zh-CN" sz="3200" dirty="0">
                <a:latin typeface="等线" panose="02010600030101010101" pitchFamily="2" charset="-122"/>
                <a:ea typeface="等线" panose="02010600030101010101" pitchFamily="2" charset="-122"/>
              </a:rPr>
              <a:t>04</a:t>
            </a:r>
            <a:endParaRPr lang="zh-CN" altLang="en-US" sz="3200" dirty="0">
              <a:latin typeface="等线" panose="02010600030101010101" pitchFamily="2" charset="-122"/>
              <a:ea typeface="等线" panose="02010600030101010101" pitchFamily="2" charset="-122"/>
            </a:endParaRPr>
          </a:p>
        </p:txBody>
      </p:sp>
      <p:sp>
        <p:nvSpPr>
          <p:cNvPr id="48" name="TextBox 58">
            <a:extLst>
              <a:ext uri="{FF2B5EF4-FFF2-40B4-BE49-F238E27FC236}">
                <a16:creationId xmlns:a16="http://schemas.microsoft.com/office/drawing/2014/main" id="{A95F0914-E4CF-F84D-0426-3745E890F870}"/>
              </a:ext>
            </a:extLst>
          </p:cNvPr>
          <p:cNvSpPr txBox="1">
            <a:spLocks noChangeArrowheads="1"/>
          </p:cNvSpPr>
          <p:nvPr/>
        </p:nvSpPr>
        <p:spPr bwMode="auto">
          <a:xfrm>
            <a:off x="7520991" y="4818361"/>
            <a:ext cx="29409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rgbClr val="41675D"/>
                </a:solidFill>
                <a:latin typeface="等线" panose="02010600030101010101" pitchFamily="2" charset="-122"/>
                <a:ea typeface="等线" panose="02010600030101010101" pitchFamily="2" charset="-122"/>
                <a:cs typeface="+mn-ea"/>
                <a:sym typeface="+mn-lt"/>
              </a:rPr>
              <a:t>代码实现及实验结果</a:t>
            </a:r>
          </a:p>
        </p:txBody>
      </p:sp>
      <p:sp>
        <p:nvSpPr>
          <p:cNvPr id="49" name="矩形: 圆角 48">
            <a:extLst>
              <a:ext uri="{FF2B5EF4-FFF2-40B4-BE49-F238E27FC236}">
                <a16:creationId xmlns:a16="http://schemas.microsoft.com/office/drawing/2014/main" id="{D794DBAA-954A-9916-A27F-A74D83109A6F}"/>
              </a:ext>
            </a:extLst>
          </p:cNvPr>
          <p:cNvSpPr/>
          <p:nvPr/>
        </p:nvSpPr>
        <p:spPr>
          <a:xfrm>
            <a:off x="6582215" y="5293950"/>
            <a:ext cx="3811365" cy="107773"/>
          </a:xfrm>
          <a:prstGeom prst="roundRect">
            <a:avLst>
              <a:gd name="adj" fmla="val 0"/>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50" name="矩形: 圆角 49">
            <a:extLst>
              <a:ext uri="{FF2B5EF4-FFF2-40B4-BE49-F238E27FC236}">
                <a16:creationId xmlns:a16="http://schemas.microsoft.com/office/drawing/2014/main" id="{A7CB9EE6-1116-416A-C427-D7EDAB25250E}"/>
              </a:ext>
            </a:extLst>
          </p:cNvPr>
          <p:cNvSpPr/>
          <p:nvPr/>
        </p:nvSpPr>
        <p:spPr>
          <a:xfrm>
            <a:off x="1800299" y="5293950"/>
            <a:ext cx="3811365" cy="107773"/>
          </a:xfrm>
          <a:prstGeom prst="roundRect">
            <a:avLst>
              <a:gd name="adj" fmla="val 0"/>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42852500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9" name="文本框 3928">
            <a:extLst>
              <a:ext uri="{FF2B5EF4-FFF2-40B4-BE49-F238E27FC236}">
                <a16:creationId xmlns:a16="http://schemas.microsoft.com/office/drawing/2014/main" id="{0C8AB590-2055-E7A4-BF92-BB82F3363E11}"/>
              </a:ext>
            </a:extLst>
          </p:cNvPr>
          <p:cNvSpPr txBox="1"/>
          <p:nvPr/>
        </p:nvSpPr>
        <p:spPr>
          <a:xfrm>
            <a:off x="4387845" y="141568"/>
            <a:ext cx="3416320" cy="523220"/>
          </a:xfrm>
          <a:prstGeom prst="rect">
            <a:avLst/>
          </a:prstGeom>
          <a:noFill/>
        </p:spPr>
        <p:txBody>
          <a:bodyPr wrap="none" rtlCol="0">
            <a:spAutoFit/>
          </a:bodyPr>
          <a:lstStyle/>
          <a:p>
            <a:pPr algn="ctr" eaLnBrk="1" hangingPunct="1"/>
            <a:r>
              <a:rPr lang="zh-CN" altLang="en-US" sz="2800" b="1" dirty="0">
                <a:solidFill>
                  <a:schemeClr val="bg1"/>
                </a:solidFill>
                <a:latin typeface="等线" panose="02010600030101010101" pitchFamily="2" charset="-122"/>
                <a:ea typeface="等线" panose="02010600030101010101" pitchFamily="2" charset="-122"/>
                <a:cs typeface="+mn-ea"/>
                <a:sym typeface="+mn-lt"/>
              </a:rPr>
              <a:t>代码实现及实验结果</a:t>
            </a:r>
          </a:p>
        </p:txBody>
      </p:sp>
      <p:grpSp>
        <p:nvGrpSpPr>
          <p:cNvPr id="3947" name="组合 3946">
            <a:extLst>
              <a:ext uri="{FF2B5EF4-FFF2-40B4-BE49-F238E27FC236}">
                <a16:creationId xmlns:a16="http://schemas.microsoft.com/office/drawing/2014/main" id="{BEE2BC52-AC25-F00D-620B-65272C2A3D2C}"/>
              </a:ext>
            </a:extLst>
          </p:cNvPr>
          <p:cNvGrpSpPr/>
          <p:nvPr/>
        </p:nvGrpSpPr>
        <p:grpSpPr>
          <a:xfrm>
            <a:off x="3867149" y="183944"/>
            <a:ext cx="4457702" cy="414472"/>
            <a:chOff x="2495404" y="2589213"/>
            <a:chExt cx="7179426" cy="667535"/>
          </a:xfrm>
        </p:grpSpPr>
        <p:sp>
          <p:nvSpPr>
            <p:cNvPr id="3945" name="左大括号 3944">
              <a:extLst>
                <a:ext uri="{FF2B5EF4-FFF2-40B4-BE49-F238E27FC236}">
                  <a16:creationId xmlns:a16="http://schemas.microsoft.com/office/drawing/2014/main" id="{D78781F7-B47B-BCC2-1943-ABE6A785AA5E}"/>
                </a:ext>
              </a:extLst>
            </p:cNvPr>
            <p:cNvSpPr/>
            <p:nvPr/>
          </p:nvSpPr>
          <p:spPr>
            <a:xfrm>
              <a:off x="2495404" y="2589214"/>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3946" name="左大括号 3945">
              <a:extLst>
                <a:ext uri="{FF2B5EF4-FFF2-40B4-BE49-F238E27FC236}">
                  <a16:creationId xmlns:a16="http://schemas.microsoft.com/office/drawing/2014/main" id="{1DC0BF02-2552-A04D-243B-A173A7E10E05}"/>
                </a:ext>
              </a:extLst>
            </p:cNvPr>
            <p:cNvSpPr/>
            <p:nvPr/>
          </p:nvSpPr>
          <p:spPr>
            <a:xfrm rot="10800000">
              <a:off x="9519381" y="2589213"/>
              <a:ext cx="155449" cy="667533"/>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graphicFrame>
        <p:nvGraphicFramePr>
          <p:cNvPr id="2" name="表格 1">
            <a:extLst>
              <a:ext uri="{FF2B5EF4-FFF2-40B4-BE49-F238E27FC236}">
                <a16:creationId xmlns:a16="http://schemas.microsoft.com/office/drawing/2014/main" id="{34A824AD-2B15-439B-33C8-849017012085}"/>
              </a:ext>
            </a:extLst>
          </p:cNvPr>
          <p:cNvGraphicFramePr>
            <a:graphicFrameLocks noGrp="1"/>
          </p:cNvGraphicFramePr>
          <p:nvPr>
            <p:extLst>
              <p:ext uri="{D42A27DB-BD31-4B8C-83A1-F6EECF244321}">
                <p14:modId xmlns:p14="http://schemas.microsoft.com/office/powerpoint/2010/main" val="264673013"/>
              </p:ext>
            </p:extLst>
          </p:nvPr>
        </p:nvGraphicFramePr>
        <p:xfrm>
          <a:off x="1131050" y="1829611"/>
          <a:ext cx="6126718" cy="4733013"/>
        </p:xfrm>
        <a:graphic>
          <a:graphicData uri="http://schemas.openxmlformats.org/drawingml/2006/table">
            <a:tbl>
              <a:tblPr firstRow="1" bandRow="1">
                <a:tableStyleId>{073A0DAA-6AF3-43AB-8588-CEC1D06C72B9}</a:tableStyleId>
              </a:tblPr>
              <a:tblGrid>
                <a:gridCol w="3063359">
                  <a:extLst>
                    <a:ext uri="{9D8B030D-6E8A-4147-A177-3AD203B41FA5}">
                      <a16:colId xmlns:a16="http://schemas.microsoft.com/office/drawing/2014/main" val="362761329"/>
                    </a:ext>
                  </a:extLst>
                </a:gridCol>
                <a:gridCol w="3063359">
                  <a:extLst>
                    <a:ext uri="{9D8B030D-6E8A-4147-A177-3AD203B41FA5}">
                      <a16:colId xmlns:a16="http://schemas.microsoft.com/office/drawing/2014/main" val="629309183"/>
                    </a:ext>
                  </a:extLst>
                </a:gridCol>
              </a:tblGrid>
              <a:tr h="2383303">
                <a:tc>
                  <a:txBody>
                    <a:bodyPr/>
                    <a:lstStyle/>
                    <a:p>
                      <a:pPr algn="ctr"/>
                      <a:r>
                        <a:rPr lang="en-US" altLang="zh-CN" dirty="0"/>
                        <a:t> </a:t>
                      </a:r>
                      <a:r>
                        <a:rPr lang="en-US" altLang="zh-CN" dirty="0">
                          <a:solidFill>
                            <a:schemeClr val="tx1"/>
                          </a:solidFill>
                        </a:rPr>
                        <a:t>m=5 </a:t>
                      </a:r>
                      <a:endParaRPr lang="zh-CN" alt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blipFill>
                      <a:blip r:embed="rId3"/>
                      <a:stretch>
                        <a:fillRect/>
                      </a:stretch>
                    </a:blipFill>
                  </a:tcPr>
                </a:tc>
                <a:tc>
                  <a:txBody>
                    <a:bodyPr/>
                    <a:lstStyle/>
                    <a:p>
                      <a:pPr algn="ctr"/>
                      <a:r>
                        <a:rPr lang="en-US" altLang="zh-CN" dirty="0"/>
                        <a:t> </a:t>
                      </a:r>
                      <a:r>
                        <a:rPr lang="en-US" altLang="zh-CN" dirty="0">
                          <a:solidFill>
                            <a:schemeClr val="tx1"/>
                          </a:solidFill>
                        </a:rPr>
                        <a:t>m=10 </a:t>
                      </a:r>
                      <a:endParaRPr lang="zh-CN" alt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blipFill>
                      <a:blip r:embed="rId4"/>
                      <a:stretch>
                        <a:fillRect/>
                      </a:stretch>
                    </a:blipFill>
                  </a:tcPr>
                </a:tc>
                <a:extLst>
                  <a:ext uri="{0D108BD9-81ED-4DB2-BD59-A6C34878D82A}">
                    <a16:rowId xmlns:a16="http://schemas.microsoft.com/office/drawing/2014/main" val="2620022950"/>
                  </a:ext>
                </a:extLst>
              </a:tr>
              <a:tr h="2349710">
                <a:tc>
                  <a:txBody>
                    <a:bodyPr/>
                    <a:lstStyle/>
                    <a:p>
                      <a:pPr algn="ctr"/>
                      <a:r>
                        <a:rPr lang="en-US" altLang="zh-CN" dirty="0"/>
                        <a:t> </a:t>
                      </a:r>
                      <a:r>
                        <a:rPr lang="en-US" altLang="zh-CN" b="1" dirty="0">
                          <a:latin typeface="+mn-lt"/>
                          <a:ea typeface="+mn-ea"/>
                        </a:rPr>
                        <a:t>m=20</a:t>
                      </a:r>
                      <a:endParaRPr lang="zh-CN" altLang="en-US" b="1" dirty="0">
                        <a:latin typeface="+mn-lt"/>
                        <a:ea typeface="+mn-ea"/>
                      </a:endParaRPr>
                    </a:p>
                  </a:txBody>
                  <a:tcP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a:stretch>
                    </a:blipFill>
                  </a:tcPr>
                </a:tc>
                <a:tc>
                  <a:txBody>
                    <a:bodyPr/>
                    <a:lstStyle/>
                    <a:p>
                      <a:pPr algn="ctr"/>
                      <a:r>
                        <a:rPr lang="en-US" altLang="zh-CN" dirty="0"/>
                        <a:t> </a:t>
                      </a:r>
                      <a:r>
                        <a:rPr lang="en-US" altLang="zh-CN" b="1" dirty="0"/>
                        <a:t>m=50</a:t>
                      </a:r>
                      <a:endParaRPr lang="zh-CN" altLang="en-US" b="1" dirty="0"/>
                    </a:p>
                  </a:txBody>
                  <a:tcP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a:stretch>
                    </a:blipFill>
                  </a:tcPr>
                </a:tc>
                <a:extLst>
                  <a:ext uri="{0D108BD9-81ED-4DB2-BD59-A6C34878D82A}">
                    <a16:rowId xmlns:a16="http://schemas.microsoft.com/office/drawing/2014/main" val="3794849642"/>
                  </a:ext>
                </a:extLst>
              </a:tr>
            </a:tbl>
          </a:graphicData>
        </a:graphic>
      </p:graphicFrame>
      <p:grpSp>
        <p:nvGrpSpPr>
          <p:cNvPr id="9" name="组合 8">
            <a:extLst>
              <a:ext uri="{FF2B5EF4-FFF2-40B4-BE49-F238E27FC236}">
                <a16:creationId xmlns:a16="http://schemas.microsoft.com/office/drawing/2014/main" id="{6A4BFF73-320C-AD16-E746-53E438D51F5B}"/>
              </a:ext>
            </a:extLst>
          </p:cNvPr>
          <p:cNvGrpSpPr/>
          <p:nvPr/>
        </p:nvGrpSpPr>
        <p:grpSpPr>
          <a:xfrm>
            <a:off x="353104" y="1044977"/>
            <a:ext cx="4658299" cy="609403"/>
            <a:chOff x="353104" y="1044977"/>
            <a:chExt cx="4658299" cy="609403"/>
          </a:xfrm>
        </p:grpSpPr>
        <p:sp>
          <p:nvSpPr>
            <p:cNvPr id="11" name="矩形 10">
              <a:extLst>
                <a:ext uri="{FF2B5EF4-FFF2-40B4-BE49-F238E27FC236}">
                  <a16:creationId xmlns:a16="http://schemas.microsoft.com/office/drawing/2014/main" id="{3A8CCE11-0D02-4F7E-D882-C23FE91A12E7}"/>
                </a:ext>
              </a:extLst>
            </p:cNvPr>
            <p:cNvSpPr/>
            <p:nvPr/>
          </p:nvSpPr>
          <p:spPr>
            <a:xfrm>
              <a:off x="1131050" y="1136604"/>
              <a:ext cx="3880353" cy="443229"/>
            </a:xfrm>
            <a:prstGeom prst="rect">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15" name="文本框 14">
              <a:extLst>
                <a:ext uri="{FF2B5EF4-FFF2-40B4-BE49-F238E27FC236}">
                  <a16:creationId xmlns:a16="http://schemas.microsoft.com/office/drawing/2014/main" id="{AEE9DDB1-B48B-0B1C-AC85-E678E5907474}"/>
                </a:ext>
              </a:extLst>
            </p:cNvPr>
            <p:cNvSpPr txBox="1"/>
            <p:nvPr/>
          </p:nvSpPr>
          <p:spPr>
            <a:xfrm>
              <a:off x="1421398" y="1188224"/>
              <a:ext cx="3232021" cy="369332"/>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en-US" altLang="zh-CN"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FCM</a:t>
              </a:r>
              <a:r>
                <a:rPr lang="zh-CN" altLang="en-US"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     </a:t>
              </a:r>
              <a:r>
                <a:rPr lang="en-US" altLang="zh-CN"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Iris</a:t>
              </a:r>
              <a:endParaRPr lang="zh-CN" altLang="en-US"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endParaRPr>
            </a:p>
          </p:txBody>
        </p:sp>
        <p:sp>
          <p:nvSpPr>
            <p:cNvPr id="13" name="right-thin-arrowheads_32738">
              <a:extLst>
                <a:ext uri="{FF2B5EF4-FFF2-40B4-BE49-F238E27FC236}">
                  <a16:creationId xmlns:a16="http://schemas.microsoft.com/office/drawing/2014/main" id="{C04E7FBC-FD46-9056-FB7E-135DFF001BA3}"/>
                </a:ext>
              </a:extLst>
            </p:cNvPr>
            <p:cNvSpPr/>
            <p:nvPr/>
          </p:nvSpPr>
          <p:spPr>
            <a:xfrm>
              <a:off x="353104" y="1044977"/>
              <a:ext cx="609685" cy="609403"/>
            </a:xfrm>
            <a:custGeom>
              <a:avLst/>
              <a:gdLst>
                <a:gd name="T0" fmla="*/ 5083 w 6101"/>
                <a:gd name="T1" fmla="*/ 3053 h 6107"/>
                <a:gd name="T2" fmla="*/ 2791 w 6101"/>
                <a:gd name="T3" fmla="*/ 761 h 6107"/>
                <a:gd name="T4" fmla="*/ 2791 w 6101"/>
                <a:gd name="T5" fmla="*/ 164 h 6107"/>
                <a:gd name="T6" fmla="*/ 3387 w 6101"/>
                <a:gd name="T7" fmla="*/ 164 h 6107"/>
                <a:gd name="T8" fmla="*/ 5978 w 6101"/>
                <a:gd name="T9" fmla="*/ 2755 h 6107"/>
                <a:gd name="T10" fmla="*/ 6101 w 6101"/>
                <a:gd name="T11" fmla="*/ 3053 h 6107"/>
                <a:gd name="T12" fmla="*/ 5978 w 6101"/>
                <a:gd name="T13" fmla="*/ 3351 h 6107"/>
                <a:gd name="T14" fmla="*/ 3387 w 6101"/>
                <a:gd name="T15" fmla="*/ 5942 h 6107"/>
                <a:gd name="T16" fmla="*/ 2791 w 6101"/>
                <a:gd name="T17" fmla="*/ 5942 h 6107"/>
                <a:gd name="T18" fmla="*/ 2791 w 6101"/>
                <a:gd name="T19" fmla="*/ 5345 h 6107"/>
                <a:gd name="T20" fmla="*/ 5083 w 6101"/>
                <a:gd name="T21" fmla="*/ 3053 h 6107"/>
                <a:gd name="T22" fmla="*/ 165 w 6101"/>
                <a:gd name="T23" fmla="*/ 5345 h 6107"/>
                <a:gd name="T24" fmla="*/ 165 w 6101"/>
                <a:gd name="T25" fmla="*/ 5942 h 6107"/>
                <a:gd name="T26" fmla="*/ 761 w 6101"/>
                <a:gd name="T27" fmla="*/ 5942 h 6107"/>
                <a:gd name="T28" fmla="*/ 3352 w 6101"/>
                <a:gd name="T29" fmla="*/ 3351 h 6107"/>
                <a:gd name="T30" fmla="*/ 3475 w 6101"/>
                <a:gd name="T31" fmla="*/ 3053 h 6107"/>
                <a:gd name="T32" fmla="*/ 3352 w 6101"/>
                <a:gd name="T33" fmla="*/ 2755 h 6107"/>
                <a:gd name="T34" fmla="*/ 761 w 6101"/>
                <a:gd name="T35" fmla="*/ 164 h 6107"/>
                <a:gd name="T36" fmla="*/ 165 w 6101"/>
                <a:gd name="T37" fmla="*/ 164 h 6107"/>
                <a:gd name="T38" fmla="*/ 165 w 6101"/>
                <a:gd name="T39" fmla="*/ 761 h 6107"/>
                <a:gd name="T40" fmla="*/ 2457 w 6101"/>
                <a:gd name="T41" fmla="*/ 3053 h 6107"/>
                <a:gd name="T42" fmla="*/ 165 w 6101"/>
                <a:gd name="T43" fmla="*/ 5345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5083" y="3053"/>
                  </a:moveTo>
                  <a:lnTo>
                    <a:pt x="2791" y="761"/>
                  </a:lnTo>
                  <a:cubicBezTo>
                    <a:pt x="2626" y="596"/>
                    <a:pt x="2626" y="329"/>
                    <a:pt x="2791" y="164"/>
                  </a:cubicBezTo>
                  <a:cubicBezTo>
                    <a:pt x="2955" y="0"/>
                    <a:pt x="3222" y="0"/>
                    <a:pt x="3387" y="164"/>
                  </a:cubicBezTo>
                  <a:lnTo>
                    <a:pt x="5978" y="2755"/>
                  </a:lnTo>
                  <a:cubicBezTo>
                    <a:pt x="6060" y="2837"/>
                    <a:pt x="6101" y="2945"/>
                    <a:pt x="6101" y="3053"/>
                  </a:cubicBezTo>
                  <a:cubicBezTo>
                    <a:pt x="6101" y="3161"/>
                    <a:pt x="6060" y="3269"/>
                    <a:pt x="5978" y="3351"/>
                  </a:cubicBezTo>
                  <a:lnTo>
                    <a:pt x="3387" y="5942"/>
                  </a:lnTo>
                  <a:cubicBezTo>
                    <a:pt x="3222" y="6107"/>
                    <a:pt x="2955" y="6107"/>
                    <a:pt x="2791" y="5942"/>
                  </a:cubicBezTo>
                  <a:cubicBezTo>
                    <a:pt x="2626" y="5777"/>
                    <a:pt x="2626" y="5510"/>
                    <a:pt x="2791" y="5345"/>
                  </a:cubicBezTo>
                  <a:lnTo>
                    <a:pt x="5083" y="3053"/>
                  </a:lnTo>
                  <a:close/>
                  <a:moveTo>
                    <a:pt x="165" y="5345"/>
                  </a:moveTo>
                  <a:cubicBezTo>
                    <a:pt x="0" y="5510"/>
                    <a:pt x="0" y="5777"/>
                    <a:pt x="165" y="5942"/>
                  </a:cubicBezTo>
                  <a:cubicBezTo>
                    <a:pt x="329" y="6107"/>
                    <a:pt x="596" y="6107"/>
                    <a:pt x="761" y="5942"/>
                  </a:cubicBezTo>
                  <a:lnTo>
                    <a:pt x="3352" y="3351"/>
                  </a:lnTo>
                  <a:cubicBezTo>
                    <a:pt x="3434" y="3269"/>
                    <a:pt x="3475" y="3161"/>
                    <a:pt x="3475" y="3053"/>
                  </a:cubicBezTo>
                  <a:cubicBezTo>
                    <a:pt x="3475" y="2945"/>
                    <a:pt x="3434" y="2837"/>
                    <a:pt x="3352" y="2755"/>
                  </a:cubicBezTo>
                  <a:lnTo>
                    <a:pt x="761" y="164"/>
                  </a:lnTo>
                  <a:cubicBezTo>
                    <a:pt x="596" y="0"/>
                    <a:pt x="329" y="0"/>
                    <a:pt x="165" y="164"/>
                  </a:cubicBezTo>
                  <a:cubicBezTo>
                    <a:pt x="0" y="329"/>
                    <a:pt x="0" y="596"/>
                    <a:pt x="165" y="761"/>
                  </a:cubicBezTo>
                  <a:lnTo>
                    <a:pt x="2457" y="3053"/>
                  </a:lnTo>
                  <a:lnTo>
                    <a:pt x="165" y="5345"/>
                  </a:lnTo>
                  <a:close/>
                </a:path>
              </a:pathLst>
            </a:custGeom>
            <a:solidFill>
              <a:schemeClr val="bg1"/>
            </a:solidFill>
            <a:ln>
              <a:solidFill>
                <a:srgbClr val="4167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等线" panose="02010600030101010101" pitchFamily="2" charset="-122"/>
                <a:ea typeface="等线" panose="02010600030101010101" pitchFamily="2" charset="-122"/>
              </a:endParaRPr>
            </a:p>
          </p:txBody>
        </p:sp>
      </p:grpSp>
      <p:graphicFrame>
        <p:nvGraphicFramePr>
          <p:cNvPr id="3" name="表格 2">
            <a:extLst>
              <a:ext uri="{FF2B5EF4-FFF2-40B4-BE49-F238E27FC236}">
                <a16:creationId xmlns:a16="http://schemas.microsoft.com/office/drawing/2014/main" id="{2228BB82-DB97-7099-E774-04300D468C92}"/>
              </a:ext>
            </a:extLst>
          </p:cNvPr>
          <p:cNvGraphicFramePr>
            <a:graphicFrameLocks noGrp="1"/>
          </p:cNvGraphicFramePr>
          <p:nvPr>
            <p:extLst>
              <p:ext uri="{D42A27DB-BD31-4B8C-83A1-F6EECF244321}">
                <p14:modId xmlns:p14="http://schemas.microsoft.com/office/powerpoint/2010/main" val="603131250"/>
              </p:ext>
            </p:extLst>
          </p:nvPr>
        </p:nvGraphicFramePr>
        <p:xfrm>
          <a:off x="8228333" y="3956907"/>
          <a:ext cx="3063359" cy="2394898"/>
        </p:xfrm>
        <a:graphic>
          <a:graphicData uri="http://schemas.openxmlformats.org/drawingml/2006/table">
            <a:tbl>
              <a:tblPr firstRow="1" bandRow="1">
                <a:tableStyleId>{5C22544A-7EE6-4342-B048-85BDC9FD1C3A}</a:tableStyleId>
              </a:tblPr>
              <a:tblGrid>
                <a:gridCol w="3063359">
                  <a:extLst>
                    <a:ext uri="{9D8B030D-6E8A-4147-A177-3AD203B41FA5}">
                      <a16:colId xmlns:a16="http://schemas.microsoft.com/office/drawing/2014/main" val="2870734899"/>
                    </a:ext>
                  </a:extLst>
                </a:gridCol>
              </a:tblGrid>
              <a:tr h="2394898">
                <a:tc>
                  <a:txBody>
                    <a:bodyPr/>
                    <a:lstStyle/>
                    <a:p>
                      <a:pPr algn="ctr"/>
                      <a:r>
                        <a:rPr lang="en-US" altLang="zh-CN" dirty="0">
                          <a:solidFill>
                            <a:schemeClr val="tx1"/>
                          </a:solidFill>
                        </a:rPr>
                        <a:t> m=99 </a:t>
                      </a:r>
                      <a:endParaRPr lang="zh-CN" altLang="en-US" dirty="0">
                        <a:solidFill>
                          <a:schemeClr val="tx1"/>
                        </a:solidFill>
                      </a:endParaRPr>
                    </a:p>
                  </a:txBody>
                  <a:tcPr>
                    <a:blipFill>
                      <a:blip r:embed="rId7"/>
                      <a:stretch>
                        <a:fillRect/>
                      </a:stretch>
                    </a:blipFill>
                  </a:tcPr>
                </a:tc>
                <a:extLst>
                  <a:ext uri="{0D108BD9-81ED-4DB2-BD59-A6C34878D82A}">
                    <a16:rowId xmlns:a16="http://schemas.microsoft.com/office/drawing/2014/main" val="1987064250"/>
                  </a:ext>
                </a:extLst>
              </a:tr>
            </a:tbl>
          </a:graphicData>
        </a:graphic>
      </p:graphicFrame>
      <p:pic>
        <p:nvPicPr>
          <p:cNvPr id="7" name="图片 6">
            <a:extLst>
              <a:ext uri="{FF2B5EF4-FFF2-40B4-BE49-F238E27FC236}">
                <a16:creationId xmlns:a16="http://schemas.microsoft.com/office/drawing/2014/main" id="{372266ED-D607-9BFB-D444-47A8349BD4E7}"/>
              </a:ext>
            </a:extLst>
          </p:cNvPr>
          <p:cNvPicPr>
            <a:picLocks noChangeAspect="1"/>
          </p:cNvPicPr>
          <p:nvPr/>
        </p:nvPicPr>
        <p:blipFill>
          <a:blip r:embed="rId8"/>
          <a:stretch>
            <a:fillRect/>
          </a:stretch>
        </p:blipFill>
        <p:spPr>
          <a:xfrm>
            <a:off x="8228333" y="2883154"/>
            <a:ext cx="3063359" cy="1073754"/>
          </a:xfrm>
          <a:prstGeom prst="rect">
            <a:avLst/>
          </a:prstGeom>
        </p:spPr>
      </p:pic>
      <p:pic>
        <p:nvPicPr>
          <p:cNvPr id="10" name="图片 9">
            <a:extLst>
              <a:ext uri="{FF2B5EF4-FFF2-40B4-BE49-F238E27FC236}">
                <a16:creationId xmlns:a16="http://schemas.microsoft.com/office/drawing/2014/main" id="{2D119EB2-70B3-68A1-DDA8-247C7D23B7E5}"/>
              </a:ext>
            </a:extLst>
          </p:cNvPr>
          <p:cNvPicPr>
            <a:picLocks noChangeAspect="1"/>
          </p:cNvPicPr>
          <p:nvPr/>
        </p:nvPicPr>
        <p:blipFill>
          <a:blip r:embed="rId9"/>
          <a:stretch>
            <a:fillRect/>
          </a:stretch>
        </p:blipFill>
        <p:spPr>
          <a:xfrm>
            <a:off x="8228333" y="2014250"/>
            <a:ext cx="3063359" cy="868903"/>
          </a:xfrm>
          <a:prstGeom prst="rect">
            <a:avLst/>
          </a:prstGeom>
        </p:spPr>
      </p:pic>
    </p:spTree>
    <p:extLst>
      <p:ext uri="{BB962C8B-B14F-4D97-AF65-F5344CB8AC3E}">
        <p14:creationId xmlns:p14="http://schemas.microsoft.com/office/powerpoint/2010/main" val="409868332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任意多边形: 形状 880">
            <a:extLst>
              <a:ext uri="{FF2B5EF4-FFF2-40B4-BE49-F238E27FC236}">
                <a16:creationId xmlns:a16="http://schemas.microsoft.com/office/drawing/2014/main" id="{F1E215A7-AB5D-B158-719D-479DFF29C918}"/>
              </a:ext>
            </a:extLst>
          </p:cNvPr>
          <p:cNvSpPr/>
          <p:nvPr/>
        </p:nvSpPr>
        <p:spPr>
          <a:xfrm rot="5400000">
            <a:off x="3680981" y="-25801"/>
            <a:ext cx="4831918" cy="6856120"/>
          </a:xfrm>
          <a:custGeom>
            <a:avLst/>
            <a:gdLst>
              <a:gd name="connsiteX0" fmla="*/ 0 w 4831918"/>
              <a:gd name="connsiteY0" fmla="*/ 0 h 6856120"/>
              <a:gd name="connsiteX1" fmla="*/ 4831919 w 4831918"/>
              <a:gd name="connsiteY1" fmla="*/ 0 h 6856120"/>
              <a:gd name="connsiteX2" fmla="*/ 4831919 w 4831918"/>
              <a:gd name="connsiteY2" fmla="*/ 6856121 h 6856120"/>
              <a:gd name="connsiteX3" fmla="*/ 0 w 4831918"/>
              <a:gd name="connsiteY3" fmla="*/ 6856121 h 6856120"/>
            </a:gdLst>
            <a:ahLst/>
            <a:cxnLst>
              <a:cxn ang="0">
                <a:pos x="connsiteX0" y="connsiteY0"/>
              </a:cxn>
              <a:cxn ang="0">
                <a:pos x="connsiteX1" y="connsiteY1"/>
              </a:cxn>
              <a:cxn ang="0">
                <a:pos x="connsiteX2" y="connsiteY2"/>
              </a:cxn>
              <a:cxn ang="0">
                <a:pos x="connsiteX3" y="connsiteY3"/>
              </a:cxn>
            </a:cxnLst>
            <a:rect l="l" t="t" r="r" b="b"/>
            <a:pathLst>
              <a:path w="4831918" h="6856120">
                <a:moveTo>
                  <a:pt x="0" y="0"/>
                </a:moveTo>
                <a:lnTo>
                  <a:pt x="4831919" y="0"/>
                </a:lnTo>
                <a:lnTo>
                  <a:pt x="4831919" y="6856121"/>
                </a:lnTo>
                <a:lnTo>
                  <a:pt x="0" y="6856121"/>
                </a:lnTo>
                <a:close/>
              </a:path>
            </a:pathLst>
          </a:custGeom>
          <a:noFill/>
          <a:ln w="2761" cap="flat">
            <a:noFill/>
            <a:prstDash val="solid"/>
            <a:round/>
          </a:ln>
        </p:spPr>
        <p:txBody>
          <a:bodyPr rtlCol="0" anchor="ctr"/>
          <a:lstStyle/>
          <a:p>
            <a:endParaRPr lang="zh-CN" altLang="en-US">
              <a:latin typeface="等线" panose="02010600030101010101" pitchFamily="2" charset="-122"/>
              <a:ea typeface="等线" panose="02010600030101010101" pitchFamily="2" charset="-122"/>
            </a:endParaRPr>
          </a:p>
        </p:txBody>
      </p:sp>
      <p:grpSp>
        <p:nvGrpSpPr>
          <p:cNvPr id="3959" name="组合 3958">
            <a:extLst>
              <a:ext uri="{FF2B5EF4-FFF2-40B4-BE49-F238E27FC236}">
                <a16:creationId xmlns:a16="http://schemas.microsoft.com/office/drawing/2014/main" id="{4EF644B2-4935-F5BF-ED3F-0E3FB051DBDE}"/>
              </a:ext>
            </a:extLst>
          </p:cNvPr>
          <p:cNvGrpSpPr/>
          <p:nvPr/>
        </p:nvGrpSpPr>
        <p:grpSpPr>
          <a:xfrm>
            <a:off x="0" y="586077"/>
            <a:ext cx="12192000" cy="5474484"/>
            <a:chOff x="0" y="636877"/>
            <a:chExt cx="12192000" cy="5474484"/>
          </a:xfrm>
        </p:grpSpPr>
        <p:pic>
          <p:nvPicPr>
            <p:cNvPr id="3920" name="图片 3919">
              <a:extLst>
                <a:ext uri="{FF2B5EF4-FFF2-40B4-BE49-F238E27FC236}">
                  <a16:creationId xmlns:a16="http://schemas.microsoft.com/office/drawing/2014/main" id="{9847AAD2-94E0-C96A-BAF9-91D4D977D45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84803" y="4777898"/>
              <a:ext cx="8777092" cy="1333463"/>
            </a:xfrm>
            <a:prstGeom prst="rect">
              <a:avLst/>
            </a:prstGeom>
          </p:spPr>
        </p:pic>
        <p:sp>
          <p:nvSpPr>
            <p:cNvPr id="3921" name="矩形: 圆角 3920">
              <a:extLst>
                <a:ext uri="{FF2B5EF4-FFF2-40B4-BE49-F238E27FC236}">
                  <a16:creationId xmlns:a16="http://schemas.microsoft.com/office/drawing/2014/main" id="{002ABE63-AADC-8A85-E511-E91F35408EE3}"/>
                </a:ext>
              </a:extLst>
            </p:cNvPr>
            <p:cNvSpPr/>
            <p:nvPr/>
          </p:nvSpPr>
          <p:spPr>
            <a:xfrm>
              <a:off x="0" y="1962029"/>
              <a:ext cx="12192000" cy="2822421"/>
            </a:xfrm>
            <a:prstGeom prst="roundRect">
              <a:avLst>
                <a:gd name="adj" fmla="val 0"/>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pic>
          <p:nvPicPr>
            <p:cNvPr id="3922" name="图片 3921" descr="D:\51PPT模板网\51pptmoban.com\图片.jpg">
              <a:extLst>
                <a:ext uri="{FF2B5EF4-FFF2-40B4-BE49-F238E27FC236}">
                  <a16:creationId xmlns:a16="http://schemas.microsoft.com/office/drawing/2014/main" id="{73519073-F32C-FA7E-14CB-FA1F378FE92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2184"/>
            <a:stretch/>
          </p:blipFill>
          <p:spPr>
            <a:xfrm>
              <a:off x="1684803" y="636877"/>
              <a:ext cx="8777092" cy="1333463"/>
            </a:xfrm>
            <a:prstGeom prst="rect">
              <a:avLst/>
            </a:prstGeom>
          </p:spPr>
        </p:pic>
      </p:grpSp>
      <p:grpSp>
        <p:nvGrpSpPr>
          <p:cNvPr id="3961" name="组合 3960">
            <a:extLst>
              <a:ext uri="{FF2B5EF4-FFF2-40B4-BE49-F238E27FC236}">
                <a16:creationId xmlns:a16="http://schemas.microsoft.com/office/drawing/2014/main" id="{CA3D4ED3-E19A-CE02-8530-D134E990686B}"/>
              </a:ext>
            </a:extLst>
          </p:cNvPr>
          <p:cNvGrpSpPr/>
          <p:nvPr/>
        </p:nvGrpSpPr>
        <p:grpSpPr>
          <a:xfrm>
            <a:off x="2523435" y="2947440"/>
            <a:ext cx="7145130" cy="861774"/>
            <a:chOff x="2526695" y="2589213"/>
            <a:chExt cx="7145130" cy="861774"/>
          </a:xfrm>
        </p:grpSpPr>
        <p:sp>
          <p:nvSpPr>
            <p:cNvPr id="3929" name="文本框 3928">
              <a:extLst>
                <a:ext uri="{FF2B5EF4-FFF2-40B4-BE49-F238E27FC236}">
                  <a16:creationId xmlns:a16="http://schemas.microsoft.com/office/drawing/2014/main" id="{0C8AB590-2055-E7A4-BF92-BB82F3363E11}"/>
                </a:ext>
              </a:extLst>
            </p:cNvPr>
            <p:cNvSpPr txBox="1"/>
            <p:nvPr/>
          </p:nvSpPr>
          <p:spPr>
            <a:xfrm>
              <a:off x="4717892" y="2589213"/>
              <a:ext cx="2749471" cy="861774"/>
            </a:xfrm>
            <a:prstGeom prst="rect">
              <a:avLst/>
            </a:prstGeom>
            <a:noFill/>
          </p:spPr>
          <p:txBody>
            <a:bodyPr wrap="none" rtlCol="0">
              <a:spAutoFit/>
            </a:bodyPr>
            <a:lstStyle/>
            <a:p>
              <a:pPr algn="ctr"/>
              <a:r>
                <a:rPr lang="zh-CN" altLang="en-US" sz="5000" dirty="0">
                  <a:solidFill>
                    <a:schemeClr val="bg1"/>
                  </a:solidFill>
                  <a:latin typeface="等线" panose="02010600030101010101" pitchFamily="2" charset="-122"/>
                  <a:ea typeface="等线" panose="02010600030101010101" pitchFamily="2" charset="-122"/>
                </a:rPr>
                <a:t>感谢大家</a:t>
              </a:r>
            </a:p>
          </p:txBody>
        </p:sp>
        <p:grpSp>
          <p:nvGrpSpPr>
            <p:cNvPr id="3947" name="组合 3946">
              <a:extLst>
                <a:ext uri="{FF2B5EF4-FFF2-40B4-BE49-F238E27FC236}">
                  <a16:creationId xmlns:a16="http://schemas.microsoft.com/office/drawing/2014/main" id="{BEE2BC52-AC25-F00D-620B-65272C2A3D2C}"/>
                </a:ext>
              </a:extLst>
            </p:cNvPr>
            <p:cNvGrpSpPr/>
            <p:nvPr/>
          </p:nvGrpSpPr>
          <p:grpSpPr>
            <a:xfrm>
              <a:off x="2526695" y="2589213"/>
              <a:ext cx="7145130" cy="667535"/>
              <a:chOff x="2495404" y="2589213"/>
              <a:chExt cx="7145130" cy="667535"/>
            </a:xfrm>
          </p:grpSpPr>
          <p:sp>
            <p:nvSpPr>
              <p:cNvPr id="3945" name="左大括号 3944">
                <a:extLst>
                  <a:ext uri="{FF2B5EF4-FFF2-40B4-BE49-F238E27FC236}">
                    <a16:creationId xmlns:a16="http://schemas.microsoft.com/office/drawing/2014/main" id="{D78781F7-B47B-BCC2-1943-ABE6A785AA5E}"/>
                  </a:ext>
                </a:extLst>
              </p:cNvPr>
              <p:cNvSpPr/>
              <p:nvPr/>
            </p:nvSpPr>
            <p:spPr>
              <a:xfrm>
                <a:off x="2495404" y="2589214"/>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3946" name="左大括号 3945">
                <a:extLst>
                  <a:ext uri="{FF2B5EF4-FFF2-40B4-BE49-F238E27FC236}">
                    <a16:creationId xmlns:a16="http://schemas.microsoft.com/office/drawing/2014/main" id="{1DC0BF02-2552-A04D-243B-A173A7E10E05}"/>
                  </a:ext>
                </a:extLst>
              </p:cNvPr>
              <p:cNvSpPr/>
              <p:nvPr/>
            </p:nvSpPr>
            <p:spPr>
              <a:xfrm rot="10800000">
                <a:off x="9485086" y="2589213"/>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grpSp>
      <p:grpSp>
        <p:nvGrpSpPr>
          <p:cNvPr id="36" name="组合 35">
            <a:extLst>
              <a:ext uri="{FF2B5EF4-FFF2-40B4-BE49-F238E27FC236}">
                <a16:creationId xmlns:a16="http://schemas.microsoft.com/office/drawing/2014/main" id="{EB074E18-6932-2CB7-AB77-9C6F39634C90}"/>
              </a:ext>
            </a:extLst>
          </p:cNvPr>
          <p:cNvGrpSpPr/>
          <p:nvPr/>
        </p:nvGrpSpPr>
        <p:grpSpPr>
          <a:xfrm>
            <a:off x="617488" y="311689"/>
            <a:ext cx="812440" cy="812439"/>
            <a:chOff x="4719753" y="720468"/>
            <a:chExt cx="932120" cy="932120"/>
          </a:xfrm>
        </p:grpSpPr>
        <p:sp>
          <p:nvSpPr>
            <p:cNvPr id="37" name="椭圆 36">
              <a:extLst>
                <a:ext uri="{FF2B5EF4-FFF2-40B4-BE49-F238E27FC236}">
                  <a16:creationId xmlns:a16="http://schemas.microsoft.com/office/drawing/2014/main" id="{7D9F535B-CA80-744B-966D-5DCE433500EC}"/>
                </a:ext>
              </a:extLst>
            </p:cNvPr>
            <p:cNvSpPr/>
            <p:nvPr/>
          </p:nvSpPr>
          <p:spPr>
            <a:xfrm>
              <a:off x="4719753" y="720468"/>
              <a:ext cx="932120" cy="932120"/>
            </a:xfrm>
            <a:prstGeom prst="ellipse">
              <a:avLst/>
            </a:prstGeom>
            <a:noFill/>
            <a:ln>
              <a:solidFill>
                <a:srgbClr val="4167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799" dirty="0">
                <a:latin typeface="等线" panose="02010600030101010101" pitchFamily="2" charset="-122"/>
                <a:ea typeface="等线" panose="02010600030101010101" pitchFamily="2" charset="-122"/>
                <a:cs typeface="+mn-ea"/>
                <a:sym typeface="+mn-lt"/>
              </a:endParaRPr>
            </a:p>
          </p:txBody>
        </p:sp>
        <p:sp>
          <p:nvSpPr>
            <p:cNvPr id="38" name="椭圆 37">
              <a:extLst>
                <a:ext uri="{FF2B5EF4-FFF2-40B4-BE49-F238E27FC236}">
                  <a16:creationId xmlns:a16="http://schemas.microsoft.com/office/drawing/2014/main" id="{77105CA9-D079-84BA-C5EF-E95CDC1212B8}"/>
                </a:ext>
              </a:extLst>
            </p:cNvPr>
            <p:cNvSpPr/>
            <p:nvPr/>
          </p:nvSpPr>
          <p:spPr>
            <a:xfrm>
              <a:off x="4842478" y="843193"/>
              <a:ext cx="686670" cy="686670"/>
            </a:xfrm>
            <a:prstGeom prst="ellipse">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sym typeface="+mn-lt"/>
              </a:endParaRPr>
            </a:p>
          </p:txBody>
        </p:sp>
        <p:sp>
          <p:nvSpPr>
            <p:cNvPr id="39" name="school-building_46763">
              <a:extLst>
                <a:ext uri="{FF2B5EF4-FFF2-40B4-BE49-F238E27FC236}">
                  <a16:creationId xmlns:a16="http://schemas.microsoft.com/office/drawing/2014/main" id="{AF007885-B030-83A4-5C08-597437BBD7ED}"/>
                </a:ext>
              </a:extLst>
            </p:cNvPr>
            <p:cNvSpPr/>
            <p:nvPr/>
          </p:nvSpPr>
          <p:spPr>
            <a:xfrm>
              <a:off x="4944187" y="984810"/>
              <a:ext cx="483252" cy="394293"/>
            </a:xfrm>
            <a:custGeom>
              <a:avLst/>
              <a:gdLst>
                <a:gd name="connsiteX0" fmla="*/ 508188 w 609120"/>
                <a:gd name="connsiteY0" fmla="*/ 388434 h 496992"/>
                <a:gd name="connsiteX1" fmla="*/ 508188 w 609120"/>
                <a:gd name="connsiteY1" fmla="*/ 438152 h 496992"/>
                <a:gd name="connsiteX2" fmla="*/ 557983 w 609120"/>
                <a:gd name="connsiteY2" fmla="*/ 438152 h 496992"/>
                <a:gd name="connsiteX3" fmla="*/ 557983 w 609120"/>
                <a:gd name="connsiteY3" fmla="*/ 388434 h 496992"/>
                <a:gd name="connsiteX4" fmla="*/ 51136 w 609120"/>
                <a:gd name="connsiteY4" fmla="*/ 388434 h 496992"/>
                <a:gd name="connsiteX5" fmla="*/ 51136 w 609120"/>
                <a:gd name="connsiteY5" fmla="*/ 438152 h 496992"/>
                <a:gd name="connsiteX6" fmla="*/ 100931 w 609120"/>
                <a:gd name="connsiteY6" fmla="*/ 438152 h 496992"/>
                <a:gd name="connsiteX7" fmla="*/ 100931 w 609120"/>
                <a:gd name="connsiteY7" fmla="*/ 388434 h 496992"/>
                <a:gd name="connsiteX8" fmla="*/ 508188 w 609120"/>
                <a:gd name="connsiteY8" fmla="*/ 314770 h 496992"/>
                <a:gd name="connsiteX9" fmla="*/ 508188 w 609120"/>
                <a:gd name="connsiteY9" fmla="*/ 364430 h 496992"/>
                <a:gd name="connsiteX10" fmla="*/ 557983 w 609120"/>
                <a:gd name="connsiteY10" fmla="*/ 364430 h 496992"/>
                <a:gd name="connsiteX11" fmla="*/ 557983 w 609120"/>
                <a:gd name="connsiteY11" fmla="*/ 314770 h 496992"/>
                <a:gd name="connsiteX12" fmla="*/ 51136 w 609120"/>
                <a:gd name="connsiteY12" fmla="*/ 314770 h 496992"/>
                <a:gd name="connsiteX13" fmla="*/ 51136 w 609120"/>
                <a:gd name="connsiteY13" fmla="*/ 364430 h 496992"/>
                <a:gd name="connsiteX14" fmla="*/ 100931 w 609120"/>
                <a:gd name="connsiteY14" fmla="*/ 364430 h 496992"/>
                <a:gd name="connsiteX15" fmla="*/ 100931 w 609120"/>
                <a:gd name="connsiteY15" fmla="*/ 314770 h 496992"/>
                <a:gd name="connsiteX16" fmla="*/ 354456 w 609120"/>
                <a:gd name="connsiteY16" fmla="*/ 314763 h 496992"/>
                <a:gd name="connsiteX17" fmla="*/ 354456 w 609120"/>
                <a:gd name="connsiteY17" fmla="*/ 364425 h 496992"/>
                <a:gd name="connsiteX18" fmla="*/ 404189 w 609120"/>
                <a:gd name="connsiteY18" fmla="*/ 364425 h 496992"/>
                <a:gd name="connsiteX19" fmla="*/ 404189 w 609120"/>
                <a:gd name="connsiteY19" fmla="*/ 314763 h 496992"/>
                <a:gd name="connsiteX20" fmla="*/ 279770 w 609120"/>
                <a:gd name="connsiteY20" fmla="*/ 314763 h 496992"/>
                <a:gd name="connsiteX21" fmla="*/ 279770 w 609120"/>
                <a:gd name="connsiteY21" fmla="*/ 364425 h 496992"/>
                <a:gd name="connsiteX22" fmla="*/ 329561 w 609120"/>
                <a:gd name="connsiteY22" fmla="*/ 364425 h 496992"/>
                <a:gd name="connsiteX23" fmla="*/ 329561 w 609120"/>
                <a:gd name="connsiteY23" fmla="*/ 314763 h 496992"/>
                <a:gd name="connsiteX24" fmla="*/ 205085 w 609120"/>
                <a:gd name="connsiteY24" fmla="*/ 314763 h 496992"/>
                <a:gd name="connsiteX25" fmla="*/ 205085 w 609120"/>
                <a:gd name="connsiteY25" fmla="*/ 364425 h 496992"/>
                <a:gd name="connsiteX26" fmla="*/ 254875 w 609120"/>
                <a:gd name="connsiteY26" fmla="*/ 364425 h 496992"/>
                <a:gd name="connsiteX27" fmla="*/ 254875 w 609120"/>
                <a:gd name="connsiteY27" fmla="*/ 314763 h 496992"/>
                <a:gd name="connsiteX28" fmla="*/ 469471 w 609120"/>
                <a:gd name="connsiteY28" fmla="*/ 288542 h 496992"/>
                <a:gd name="connsiteX29" fmla="*/ 596700 w 609120"/>
                <a:gd name="connsiteY29" fmla="*/ 288542 h 496992"/>
                <a:gd name="connsiteX30" fmla="*/ 596700 w 609120"/>
                <a:gd name="connsiteY30" fmla="*/ 496992 h 496992"/>
                <a:gd name="connsiteX31" fmla="*/ 469471 w 609120"/>
                <a:gd name="connsiteY31" fmla="*/ 496992 h 496992"/>
                <a:gd name="connsiteX32" fmla="*/ 12419 w 609120"/>
                <a:gd name="connsiteY32" fmla="*/ 288542 h 496992"/>
                <a:gd name="connsiteX33" fmla="*/ 139648 w 609120"/>
                <a:gd name="connsiteY33" fmla="*/ 288542 h 496992"/>
                <a:gd name="connsiteX34" fmla="*/ 139648 w 609120"/>
                <a:gd name="connsiteY34" fmla="*/ 496992 h 496992"/>
                <a:gd name="connsiteX35" fmla="*/ 12419 w 609120"/>
                <a:gd name="connsiteY35" fmla="*/ 496992 h 496992"/>
                <a:gd name="connsiteX36" fmla="*/ 469471 w 609120"/>
                <a:gd name="connsiteY36" fmla="*/ 257070 h 496992"/>
                <a:gd name="connsiteX37" fmla="*/ 609120 w 609120"/>
                <a:gd name="connsiteY37" fmla="*/ 257070 h 496992"/>
                <a:gd name="connsiteX38" fmla="*/ 609120 w 609120"/>
                <a:gd name="connsiteY38" fmla="*/ 271959 h 496992"/>
                <a:gd name="connsiteX39" fmla="*/ 469471 w 609120"/>
                <a:gd name="connsiteY39" fmla="*/ 271959 h 496992"/>
                <a:gd name="connsiteX40" fmla="*/ 0 w 609120"/>
                <a:gd name="connsiteY40" fmla="*/ 257070 h 496992"/>
                <a:gd name="connsiteX41" fmla="*/ 139649 w 609120"/>
                <a:gd name="connsiteY41" fmla="*/ 257070 h 496992"/>
                <a:gd name="connsiteX42" fmla="*/ 139649 w 609120"/>
                <a:gd name="connsiteY42" fmla="*/ 271959 h 496992"/>
                <a:gd name="connsiteX43" fmla="*/ 0 w 609120"/>
                <a:gd name="connsiteY43" fmla="*/ 271959 h 496992"/>
                <a:gd name="connsiteX44" fmla="*/ 354456 w 609120"/>
                <a:gd name="connsiteY44" fmla="*/ 240183 h 496992"/>
                <a:gd name="connsiteX45" fmla="*/ 354456 w 609120"/>
                <a:gd name="connsiteY45" fmla="*/ 289903 h 496992"/>
                <a:gd name="connsiteX46" fmla="*/ 404189 w 609120"/>
                <a:gd name="connsiteY46" fmla="*/ 289903 h 496992"/>
                <a:gd name="connsiteX47" fmla="*/ 404189 w 609120"/>
                <a:gd name="connsiteY47" fmla="*/ 240183 h 496992"/>
                <a:gd name="connsiteX48" fmla="*/ 279770 w 609120"/>
                <a:gd name="connsiteY48" fmla="*/ 240183 h 496992"/>
                <a:gd name="connsiteX49" fmla="*/ 279770 w 609120"/>
                <a:gd name="connsiteY49" fmla="*/ 289903 h 496992"/>
                <a:gd name="connsiteX50" fmla="*/ 329561 w 609120"/>
                <a:gd name="connsiteY50" fmla="*/ 289903 h 496992"/>
                <a:gd name="connsiteX51" fmla="*/ 329561 w 609120"/>
                <a:gd name="connsiteY51" fmla="*/ 240183 h 496992"/>
                <a:gd name="connsiteX52" fmla="*/ 205085 w 609120"/>
                <a:gd name="connsiteY52" fmla="*/ 240183 h 496992"/>
                <a:gd name="connsiteX53" fmla="*/ 205085 w 609120"/>
                <a:gd name="connsiteY53" fmla="*/ 289903 h 496992"/>
                <a:gd name="connsiteX54" fmla="*/ 254875 w 609120"/>
                <a:gd name="connsiteY54" fmla="*/ 289903 h 496992"/>
                <a:gd name="connsiteX55" fmla="*/ 254875 w 609120"/>
                <a:gd name="connsiteY55" fmla="*/ 240183 h 496992"/>
                <a:gd name="connsiteX56" fmla="*/ 354456 w 609120"/>
                <a:gd name="connsiteY56" fmla="*/ 165603 h 496992"/>
                <a:gd name="connsiteX57" fmla="*/ 354456 w 609120"/>
                <a:gd name="connsiteY57" fmla="*/ 215323 h 496992"/>
                <a:gd name="connsiteX58" fmla="*/ 404189 w 609120"/>
                <a:gd name="connsiteY58" fmla="*/ 215323 h 496992"/>
                <a:gd name="connsiteX59" fmla="*/ 404189 w 609120"/>
                <a:gd name="connsiteY59" fmla="*/ 165603 h 496992"/>
                <a:gd name="connsiteX60" fmla="*/ 279770 w 609120"/>
                <a:gd name="connsiteY60" fmla="*/ 165603 h 496992"/>
                <a:gd name="connsiteX61" fmla="*/ 279770 w 609120"/>
                <a:gd name="connsiteY61" fmla="*/ 215323 h 496992"/>
                <a:gd name="connsiteX62" fmla="*/ 329561 w 609120"/>
                <a:gd name="connsiteY62" fmla="*/ 215323 h 496992"/>
                <a:gd name="connsiteX63" fmla="*/ 329561 w 609120"/>
                <a:gd name="connsiteY63" fmla="*/ 165603 h 496992"/>
                <a:gd name="connsiteX64" fmla="*/ 205085 w 609120"/>
                <a:gd name="connsiteY64" fmla="*/ 165603 h 496992"/>
                <a:gd name="connsiteX65" fmla="*/ 205085 w 609120"/>
                <a:gd name="connsiteY65" fmla="*/ 215323 h 496992"/>
                <a:gd name="connsiteX66" fmla="*/ 254875 w 609120"/>
                <a:gd name="connsiteY66" fmla="*/ 215323 h 496992"/>
                <a:gd name="connsiteX67" fmla="*/ 254875 w 609120"/>
                <a:gd name="connsiteY67" fmla="*/ 165603 h 496992"/>
                <a:gd name="connsiteX68" fmla="*/ 304666 w 609120"/>
                <a:gd name="connsiteY68" fmla="*/ 50313 h 496992"/>
                <a:gd name="connsiteX69" fmla="*/ 446043 w 609120"/>
                <a:gd name="connsiteY69" fmla="*/ 144792 h 496992"/>
                <a:gd name="connsiteX70" fmla="*/ 446043 w 609120"/>
                <a:gd name="connsiteY70" fmla="*/ 496992 h 496992"/>
                <a:gd name="connsiteX71" fmla="*/ 346119 w 609120"/>
                <a:gd name="connsiteY71" fmla="*/ 496992 h 496992"/>
                <a:gd name="connsiteX72" fmla="*/ 346119 w 609120"/>
                <a:gd name="connsiteY72" fmla="*/ 381018 h 496992"/>
                <a:gd name="connsiteX73" fmla="*/ 263154 w 609120"/>
                <a:gd name="connsiteY73" fmla="*/ 381018 h 496992"/>
                <a:gd name="connsiteX74" fmla="*/ 263154 w 609120"/>
                <a:gd name="connsiteY74" fmla="*/ 496992 h 496992"/>
                <a:gd name="connsiteX75" fmla="*/ 163288 w 609120"/>
                <a:gd name="connsiteY75" fmla="*/ 496992 h 496992"/>
                <a:gd name="connsiteX76" fmla="*/ 163288 w 609120"/>
                <a:gd name="connsiteY76" fmla="*/ 144792 h 496992"/>
                <a:gd name="connsiteX77" fmla="*/ 304666 w 609120"/>
                <a:gd name="connsiteY77" fmla="*/ 0 h 496992"/>
                <a:gd name="connsiteX78" fmla="*/ 501719 w 609120"/>
                <a:gd name="connsiteY78" fmla="*/ 131040 h 496992"/>
                <a:gd name="connsiteX79" fmla="*/ 455296 w 609120"/>
                <a:gd name="connsiteY79" fmla="*/ 131040 h 496992"/>
                <a:gd name="connsiteX80" fmla="*/ 309291 w 609120"/>
                <a:gd name="connsiteY80" fmla="*/ 33473 h 496992"/>
                <a:gd name="connsiteX81" fmla="*/ 300040 w 609120"/>
                <a:gd name="connsiteY81" fmla="*/ 33473 h 496992"/>
                <a:gd name="connsiteX82" fmla="*/ 154035 w 609120"/>
                <a:gd name="connsiteY82" fmla="*/ 131040 h 496992"/>
                <a:gd name="connsiteX83" fmla="*/ 107612 w 609120"/>
                <a:gd name="connsiteY83" fmla="*/ 131040 h 4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9120" h="496992">
                  <a:moveTo>
                    <a:pt x="508188" y="388434"/>
                  </a:moveTo>
                  <a:lnTo>
                    <a:pt x="508188" y="438152"/>
                  </a:lnTo>
                  <a:lnTo>
                    <a:pt x="557983" y="438152"/>
                  </a:lnTo>
                  <a:lnTo>
                    <a:pt x="557983" y="388434"/>
                  </a:lnTo>
                  <a:close/>
                  <a:moveTo>
                    <a:pt x="51136" y="388434"/>
                  </a:moveTo>
                  <a:lnTo>
                    <a:pt x="51136" y="438152"/>
                  </a:lnTo>
                  <a:lnTo>
                    <a:pt x="100931" y="438152"/>
                  </a:lnTo>
                  <a:lnTo>
                    <a:pt x="100931" y="388434"/>
                  </a:lnTo>
                  <a:close/>
                  <a:moveTo>
                    <a:pt x="508188" y="314770"/>
                  </a:moveTo>
                  <a:lnTo>
                    <a:pt x="508188" y="364430"/>
                  </a:lnTo>
                  <a:lnTo>
                    <a:pt x="557983" y="364430"/>
                  </a:lnTo>
                  <a:lnTo>
                    <a:pt x="557983" y="314770"/>
                  </a:lnTo>
                  <a:close/>
                  <a:moveTo>
                    <a:pt x="51136" y="314770"/>
                  </a:moveTo>
                  <a:lnTo>
                    <a:pt x="51136" y="364430"/>
                  </a:lnTo>
                  <a:lnTo>
                    <a:pt x="100931" y="364430"/>
                  </a:lnTo>
                  <a:lnTo>
                    <a:pt x="100931" y="314770"/>
                  </a:lnTo>
                  <a:close/>
                  <a:moveTo>
                    <a:pt x="354456" y="314763"/>
                  </a:moveTo>
                  <a:lnTo>
                    <a:pt x="354456" y="364425"/>
                  </a:lnTo>
                  <a:lnTo>
                    <a:pt x="404189" y="364425"/>
                  </a:lnTo>
                  <a:lnTo>
                    <a:pt x="404189" y="314763"/>
                  </a:lnTo>
                  <a:close/>
                  <a:moveTo>
                    <a:pt x="279770" y="314763"/>
                  </a:moveTo>
                  <a:lnTo>
                    <a:pt x="279770" y="364425"/>
                  </a:lnTo>
                  <a:lnTo>
                    <a:pt x="329561" y="364425"/>
                  </a:lnTo>
                  <a:lnTo>
                    <a:pt x="329561" y="314763"/>
                  </a:lnTo>
                  <a:close/>
                  <a:moveTo>
                    <a:pt x="205085" y="314763"/>
                  </a:moveTo>
                  <a:lnTo>
                    <a:pt x="205085" y="364425"/>
                  </a:lnTo>
                  <a:lnTo>
                    <a:pt x="254875" y="364425"/>
                  </a:lnTo>
                  <a:lnTo>
                    <a:pt x="254875" y="314763"/>
                  </a:lnTo>
                  <a:close/>
                  <a:moveTo>
                    <a:pt x="469471" y="288542"/>
                  </a:moveTo>
                  <a:lnTo>
                    <a:pt x="596700" y="288542"/>
                  </a:lnTo>
                  <a:lnTo>
                    <a:pt x="596700" y="496992"/>
                  </a:lnTo>
                  <a:lnTo>
                    <a:pt x="469471" y="496992"/>
                  </a:lnTo>
                  <a:close/>
                  <a:moveTo>
                    <a:pt x="12419" y="288542"/>
                  </a:moveTo>
                  <a:lnTo>
                    <a:pt x="139648" y="288542"/>
                  </a:lnTo>
                  <a:lnTo>
                    <a:pt x="139648" y="496992"/>
                  </a:lnTo>
                  <a:lnTo>
                    <a:pt x="12419" y="496992"/>
                  </a:lnTo>
                  <a:close/>
                  <a:moveTo>
                    <a:pt x="469471" y="257070"/>
                  </a:moveTo>
                  <a:lnTo>
                    <a:pt x="609120" y="257070"/>
                  </a:lnTo>
                  <a:lnTo>
                    <a:pt x="609120" y="271959"/>
                  </a:lnTo>
                  <a:lnTo>
                    <a:pt x="469471" y="271959"/>
                  </a:lnTo>
                  <a:close/>
                  <a:moveTo>
                    <a:pt x="0" y="257070"/>
                  </a:moveTo>
                  <a:lnTo>
                    <a:pt x="139649" y="257070"/>
                  </a:lnTo>
                  <a:lnTo>
                    <a:pt x="139649" y="271959"/>
                  </a:lnTo>
                  <a:lnTo>
                    <a:pt x="0" y="271959"/>
                  </a:lnTo>
                  <a:close/>
                  <a:moveTo>
                    <a:pt x="354456" y="240183"/>
                  </a:moveTo>
                  <a:lnTo>
                    <a:pt x="354456" y="289903"/>
                  </a:lnTo>
                  <a:lnTo>
                    <a:pt x="404189" y="289903"/>
                  </a:lnTo>
                  <a:lnTo>
                    <a:pt x="404189" y="240183"/>
                  </a:lnTo>
                  <a:close/>
                  <a:moveTo>
                    <a:pt x="279770" y="240183"/>
                  </a:moveTo>
                  <a:lnTo>
                    <a:pt x="279770" y="289903"/>
                  </a:lnTo>
                  <a:lnTo>
                    <a:pt x="329561" y="289903"/>
                  </a:lnTo>
                  <a:lnTo>
                    <a:pt x="329561" y="240183"/>
                  </a:lnTo>
                  <a:close/>
                  <a:moveTo>
                    <a:pt x="205085" y="240183"/>
                  </a:moveTo>
                  <a:lnTo>
                    <a:pt x="205085" y="289903"/>
                  </a:lnTo>
                  <a:lnTo>
                    <a:pt x="254875" y="289903"/>
                  </a:lnTo>
                  <a:lnTo>
                    <a:pt x="254875" y="240183"/>
                  </a:lnTo>
                  <a:close/>
                  <a:moveTo>
                    <a:pt x="354456" y="165603"/>
                  </a:moveTo>
                  <a:lnTo>
                    <a:pt x="354456" y="215323"/>
                  </a:lnTo>
                  <a:lnTo>
                    <a:pt x="404189" y="215323"/>
                  </a:lnTo>
                  <a:lnTo>
                    <a:pt x="404189" y="165603"/>
                  </a:lnTo>
                  <a:close/>
                  <a:moveTo>
                    <a:pt x="279770" y="165603"/>
                  </a:moveTo>
                  <a:lnTo>
                    <a:pt x="279770" y="215323"/>
                  </a:lnTo>
                  <a:lnTo>
                    <a:pt x="329561" y="215323"/>
                  </a:lnTo>
                  <a:lnTo>
                    <a:pt x="329561" y="165603"/>
                  </a:lnTo>
                  <a:close/>
                  <a:moveTo>
                    <a:pt x="205085" y="165603"/>
                  </a:moveTo>
                  <a:lnTo>
                    <a:pt x="205085" y="215323"/>
                  </a:lnTo>
                  <a:lnTo>
                    <a:pt x="254875" y="215323"/>
                  </a:lnTo>
                  <a:lnTo>
                    <a:pt x="254875" y="165603"/>
                  </a:lnTo>
                  <a:close/>
                  <a:moveTo>
                    <a:pt x="304666" y="50313"/>
                  </a:moveTo>
                  <a:lnTo>
                    <a:pt x="446043" y="144792"/>
                  </a:lnTo>
                  <a:lnTo>
                    <a:pt x="446043" y="496992"/>
                  </a:lnTo>
                  <a:lnTo>
                    <a:pt x="346119" y="496992"/>
                  </a:lnTo>
                  <a:lnTo>
                    <a:pt x="346119" y="381018"/>
                  </a:lnTo>
                  <a:lnTo>
                    <a:pt x="263154" y="381018"/>
                  </a:lnTo>
                  <a:lnTo>
                    <a:pt x="263154" y="496992"/>
                  </a:lnTo>
                  <a:lnTo>
                    <a:pt x="163288" y="496992"/>
                  </a:lnTo>
                  <a:lnTo>
                    <a:pt x="163288" y="144792"/>
                  </a:lnTo>
                  <a:close/>
                  <a:moveTo>
                    <a:pt x="304666" y="0"/>
                  </a:moveTo>
                  <a:lnTo>
                    <a:pt x="501719" y="131040"/>
                  </a:lnTo>
                  <a:lnTo>
                    <a:pt x="455296" y="131040"/>
                  </a:lnTo>
                  <a:lnTo>
                    <a:pt x="309291" y="33473"/>
                  </a:lnTo>
                  <a:lnTo>
                    <a:pt x="300040" y="33473"/>
                  </a:lnTo>
                  <a:lnTo>
                    <a:pt x="154035" y="131040"/>
                  </a:lnTo>
                  <a:lnTo>
                    <a:pt x="107612" y="1310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等线" panose="02010600030101010101" pitchFamily="2" charset="-122"/>
                <a:ea typeface="等线" panose="02010600030101010101" pitchFamily="2" charset="-122"/>
                <a:cs typeface="+mn-ea"/>
                <a:sym typeface="+mn-lt"/>
              </a:endParaRPr>
            </a:p>
          </p:txBody>
        </p:sp>
      </p:grpSp>
      <p:sp>
        <p:nvSpPr>
          <p:cNvPr id="40" name="文本框 39">
            <a:extLst>
              <a:ext uri="{FF2B5EF4-FFF2-40B4-BE49-F238E27FC236}">
                <a16:creationId xmlns:a16="http://schemas.microsoft.com/office/drawing/2014/main" id="{1CA08119-9AFA-9D60-9840-F6DA4737D386}"/>
              </a:ext>
            </a:extLst>
          </p:cNvPr>
          <p:cNvSpPr txBox="1"/>
          <p:nvPr/>
        </p:nvSpPr>
        <p:spPr>
          <a:xfrm>
            <a:off x="1393967" y="432386"/>
            <a:ext cx="1826141" cy="584775"/>
          </a:xfrm>
          <a:prstGeom prst="rect">
            <a:avLst/>
          </a:prstGeom>
          <a:noFill/>
        </p:spPr>
        <p:txBody>
          <a:bodyPr wrap="none" rtlCol="0">
            <a:spAutoFit/>
          </a:bodyPr>
          <a:lstStyle/>
          <a:p>
            <a:r>
              <a:rPr lang="zh-CN" altLang="en-US" sz="3200" dirty="0">
                <a:latin typeface="等线" panose="02010600030101010101" pitchFamily="2" charset="-122"/>
                <a:ea typeface="等线" panose="02010600030101010101" pitchFamily="2" charset="-122"/>
              </a:rPr>
              <a:t>深圳大学</a:t>
            </a:r>
          </a:p>
        </p:txBody>
      </p:sp>
    </p:spTree>
    <p:extLst>
      <p:ext uri="{BB962C8B-B14F-4D97-AF65-F5344CB8AC3E}">
        <p14:creationId xmlns:p14="http://schemas.microsoft.com/office/powerpoint/2010/main" val="138974560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7348A6-9AB5-0816-15CB-DFF793B0DF23}"/>
              </a:ext>
            </a:extLst>
          </p:cNvPr>
          <p:cNvSpPr txBox="1"/>
          <p:nvPr/>
        </p:nvSpPr>
        <p:spPr>
          <a:xfrm>
            <a:off x="4142580" y="430299"/>
            <a:ext cx="3413114" cy="3770263"/>
          </a:xfrm>
          <a:prstGeom prst="rect">
            <a:avLst/>
          </a:prstGeom>
          <a:noFill/>
        </p:spPr>
        <p:txBody>
          <a:bodyPr wrap="none" rtlCol="0">
            <a:spAutoFit/>
          </a:bodyPr>
          <a:lstStyle/>
          <a:p>
            <a:r>
              <a:rPr lang="en-US" altLang="zh-CN" sz="23900" dirty="0">
                <a:gradFill>
                  <a:gsLst>
                    <a:gs pos="52300">
                      <a:srgbClr val="41675D">
                        <a:alpha val="27000"/>
                      </a:srgbClr>
                    </a:gs>
                    <a:gs pos="0">
                      <a:srgbClr val="41675D"/>
                    </a:gs>
                    <a:gs pos="100000">
                      <a:srgbClr val="41675D">
                        <a:alpha val="0"/>
                      </a:srgbClr>
                    </a:gs>
                  </a:gsLst>
                  <a:lin ang="5400000" scaled="1"/>
                </a:gradFill>
                <a:latin typeface="等线" panose="02010600030101010101" pitchFamily="2" charset="-122"/>
                <a:ea typeface="等线" panose="02010600030101010101" pitchFamily="2" charset="-122"/>
              </a:rPr>
              <a:t>01</a:t>
            </a:r>
            <a:endParaRPr lang="zh-CN" altLang="en-US" sz="23900" dirty="0">
              <a:gradFill>
                <a:gsLst>
                  <a:gs pos="52300">
                    <a:srgbClr val="41675D">
                      <a:alpha val="27000"/>
                    </a:srgbClr>
                  </a:gs>
                  <a:gs pos="0">
                    <a:srgbClr val="41675D"/>
                  </a:gs>
                  <a:gs pos="100000">
                    <a:srgbClr val="41675D">
                      <a:alpha val="0"/>
                    </a:srgbClr>
                  </a:gs>
                </a:gsLst>
                <a:lin ang="5400000" scaled="1"/>
              </a:gradFill>
              <a:latin typeface="等线" panose="02010600030101010101" pitchFamily="2" charset="-122"/>
              <a:ea typeface="等线" panose="02010600030101010101" pitchFamily="2" charset="-122"/>
            </a:endParaRPr>
          </a:p>
        </p:txBody>
      </p:sp>
      <p:grpSp>
        <p:nvGrpSpPr>
          <p:cNvPr id="3959" name="组合 3958">
            <a:extLst>
              <a:ext uri="{FF2B5EF4-FFF2-40B4-BE49-F238E27FC236}">
                <a16:creationId xmlns:a16="http://schemas.microsoft.com/office/drawing/2014/main" id="{4EF644B2-4935-F5BF-ED3F-0E3FB051DBDE}"/>
              </a:ext>
            </a:extLst>
          </p:cNvPr>
          <p:cNvGrpSpPr/>
          <p:nvPr/>
        </p:nvGrpSpPr>
        <p:grpSpPr>
          <a:xfrm>
            <a:off x="0" y="2595863"/>
            <a:ext cx="12192000" cy="2660375"/>
            <a:chOff x="0" y="3450986"/>
            <a:chExt cx="12192000" cy="2660375"/>
          </a:xfrm>
        </p:grpSpPr>
        <p:pic>
          <p:nvPicPr>
            <p:cNvPr id="3920" name="图片 3919">
              <a:extLst>
                <a:ext uri="{FF2B5EF4-FFF2-40B4-BE49-F238E27FC236}">
                  <a16:creationId xmlns:a16="http://schemas.microsoft.com/office/drawing/2014/main" id="{9847AAD2-94E0-C96A-BAF9-91D4D977D45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84803" y="4777898"/>
              <a:ext cx="8777092" cy="1333463"/>
            </a:xfrm>
            <a:prstGeom prst="rect">
              <a:avLst/>
            </a:prstGeom>
          </p:spPr>
        </p:pic>
        <p:sp>
          <p:nvSpPr>
            <p:cNvPr id="3921" name="矩形: 圆角 3920">
              <a:extLst>
                <a:ext uri="{FF2B5EF4-FFF2-40B4-BE49-F238E27FC236}">
                  <a16:creationId xmlns:a16="http://schemas.microsoft.com/office/drawing/2014/main" id="{002ABE63-AADC-8A85-E511-E91F35408EE3}"/>
                </a:ext>
              </a:extLst>
            </p:cNvPr>
            <p:cNvSpPr/>
            <p:nvPr/>
          </p:nvSpPr>
          <p:spPr>
            <a:xfrm>
              <a:off x="0" y="3450986"/>
              <a:ext cx="12192000" cy="1333463"/>
            </a:xfrm>
            <a:prstGeom prst="roundRect">
              <a:avLst>
                <a:gd name="adj" fmla="val 0"/>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sp>
        <p:nvSpPr>
          <p:cNvPr id="3929" name="文本框 3928">
            <a:extLst>
              <a:ext uri="{FF2B5EF4-FFF2-40B4-BE49-F238E27FC236}">
                <a16:creationId xmlns:a16="http://schemas.microsoft.com/office/drawing/2014/main" id="{0C8AB590-2055-E7A4-BF92-BB82F3363E11}"/>
              </a:ext>
            </a:extLst>
          </p:cNvPr>
          <p:cNvSpPr txBox="1"/>
          <p:nvPr/>
        </p:nvSpPr>
        <p:spPr>
          <a:xfrm>
            <a:off x="3951822" y="2882036"/>
            <a:ext cx="4288354" cy="707886"/>
          </a:xfrm>
          <a:prstGeom prst="rect">
            <a:avLst/>
          </a:prstGeom>
          <a:noFill/>
        </p:spPr>
        <p:txBody>
          <a:bodyPr wrap="none" rtlCol="0">
            <a:spAutoFit/>
          </a:bodyPr>
          <a:lstStyle/>
          <a:p>
            <a:pPr algn="ctr" eaLnBrk="1" hangingPunct="1"/>
            <a:r>
              <a:rPr lang="zh-CN" altLang="en-US" sz="4000" b="1" dirty="0">
                <a:solidFill>
                  <a:schemeClr val="bg1"/>
                </a:solidFill>
                <a:latin typeface="等线" panose="02010600030101010101" pitchFamily="2" charset="-122"/>
                <a:ea typeface="等线" panose="02010600030101010101" pitchFamily="2" charset="-122"/>
                <a:cs typeface="+mn-ea"/>
                <a:sym typeface="+mn-lt"/>
              </a:rPr>
              <a:t>聚类相关知识介绍</a:t>
            </a:r>
          </a:p>
        </p:txBody>
      </p:sp>
      <p:grpSp>
        <p:nvGrpSpPr>
          <p:cNvPr id="3947" name="组合 3946">
            <a:extLst>
              <a:ext uri="{FF2B5EF4-FFF2-40B4-BE49-F238E27FC236}">
                <a16:creationId xmlns:a16="http://schemas.microsoft.com/office/drawing/2014/main" id="{BEE2BC52-AC25-F00D-620B-65272C2A3D2C}"/>
              </a:ext>
            </a:extLst>
          </p:cNvPr>
          <p:cNvGrpSpPr/>
          <p:nvPr/>
        </p:nvGrpSpPr>
        <p:grpSpPr>
          <a:xfrm>
            <a:off x="2946052" y="2902212"/>
            <a:ext cx="6299895" cy="667535"/>
            <a:chOff x="2495404" y="2589213"/>
            <a:chExt cx="6299895" cy="667535"/>
          </a:xfrm>
        </p:grpSpPr>
        <p:sp>
          <p:nvSpPr>
            <p:cNvPr id="3945" name="左大括号 3944">
              <a:extLst>
                <a:ext uri="{FF2B5EF4-FFF2-40B4-BE49-F238E27FC236}">
                  <a16:creationId xmlns:a16="http://schemas.microsoft.com/office/drawing/2014/main" id="{D78781F7-B47B-BCC2-1943-ABE6A785AA5E}"/>
                </a:ext>
              </a:extLst>
            </p:cNvPr>
            <p:cNvSpPr/>
            <p:nvPr/>
          </p:nvSpPr>
          <p:spPr>
            <a:xfrm>
              <a:off x="2495404" y="2589214"/>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3946" name="左大括号 3945">
              <a:extLst>
                <a:ext uri="{FF2B5EF4-FFF2-40B4-BE49-F238E27FC236}">
                  <a16:creationId xmlns:a16="http://schemas.microsoft.com/office/drawing/2014/main" id="{1DC0BF02-2552-A04D-243B-A173A7E10E05}"/>
                </a:ext>
              </a:extLst>
            </p:cNvPr>
            <p:cNvSpPr/>
            <p:nvPr/>
          </p:nvSpPr>
          <p:spPr>
            <a:xfrm rot="10800000">
              <a:off x="8639851" y="2589213"/>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sp>
        <p:nvSpPr>
          <p:cNvPr id="4" name="文本框 3">
            <a:extLst>
              <a:ext uri="{FF2B5EF4-FFF2-40B4-BE49-F238E27FC236}">
                <a16:creationId xmlns:a16="http://schemas.microsoft.com/office/drawing/2014/main" id="{6085CADE-9F7D-1867-E5CC-9C00CEC45BD4}"/>
              </a:ext>
            </a:extLst>
          </p:cNvPr>
          <p:cNvSpPr txBox="1"/>
          <p:nvPr/>
        </p:nvSpPr>
        <p:spPr>
          <a:xfrm>
            <a:off x="2260600" y="5019383"/>
            <a:ext cx="7670800" cy="424155"/>
          </a:xfrm>
          <a:prstGeom prst="rect">
            <a:avLst/>
          </a:prstGeom>
          <a:noFill/>
        </p:spPr>
        <p:txBody>
          <a:bodyPr wrap="square">
            <a:spAutoFit/>
          </a:bodyPr>
          <a:lstStyle/>
          <a:p>
            <a:pPr algn="ctr">
              <a:lnSpc>
                <a:spcPct val="150000"/>
              </a:lnSpc>
            </a:pPr>
            <a:r>
              <a:rPr lang="zh-CN" altLang="en-US" sz="1600" b="1" dirty="0">
                <a:solidFill>
                  <a:schemeClr val="bg1">
                    <a:lumMod val="50000"/>
                  </a:schemeClr>
                </a:solidFill>
                <a:latin typeface="等线" panose="02010600030101010101" pitchFamily="2" charset="-122"/>
                <a:ea typeface="等线" panose="02010600030101010101" pitchFamily="2" charset="-122"/>
              </a:rPr>
              <a:t>在这一小节中，我将会介绍聚类的定义、聚类性能度量指标等内容。</a:t>
            </a:r>
          </a:p>
        </p:txBody>
      </p:sp>
    </p:spTree>
    <p:extLst>
      <p:ext uri="{BB962C8B-B14F-4D97-AF65-F5344CB8AC3E}">
        <p14:creationId xmlns:p14="http://schemas.microsoft.com/office/powerpoint/2010/main" val="57591052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92DC051-D7CD-C4FC-B5A2-D67AFEAB345C}"/>
              </a:ext>
            </a:extLst>
          </p:cNvPr>
          <p:cNvSpPr/>
          <p:nvPr/>
        </p:nvSpPr>
        <p:spPr>
          <a:xfrm>
            <a:off x="5875711" y="3699598"/>
            <a:ext cx="4705244" cy="2974458"/>
          </a:xfrm>
          <a:prstGeom prst="roundRect">
            <a:avLst>
              <a:gd name="adj" fmla="val 0"/>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12" name="矩形: 圆角 11">
            <a:extLst>
              <a:ext uri="{FF2B5EF4-FFF2-40B4-BE49-F238E27FC236}">
                <a16:creationId xmlns:a16="http://schemas.microsoft.com/office/drawing/2014/main" id="{E7296D65-C71C-7718-14FD-33C1A767223C}"/>
              </a:ext>
            </a:extLst>
          </p:cNvPr>
          <p:cNvSpPr/>
          <p:nvPr/>
        </p:nvSpPr>
        <p:spPr>
          <a:xfrm>
            <a:off x="416753" y="2928498"/>
            <a:ext cx="5332748" cy="3837836"/>
          </a:xfrm>
          <a:prstGeom prst="roundRect">
            <a:avLst>
              <a:gd name="adj" fmla="val 0"/>
            </a:avLst>
          </a:prstGeom>
          <a:noFill/>
          <a:ln w="25400">
            <a:solidFill>
              <a:srgbClr val="4167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9" name="矩形: 圆角 8">
            <a:extLst>
              <a:ext uri="{FF2B5EF4-FFF2-40B4-BE49-F238E27FC236}">
                <a16:creationId xmlns:a16="http://schemas.microsoft.com/office/drawing/2014/main" id="{DC59AA2C-96CA-8038-854E-274079411773}"/>
              </a:ext>
            </a:extLst>
          </p:cNvPr>
          <p:cNvSpPr/>
          <p:nvPr/>
        </p:nvSpPr>
        <p:spPr>
          <a:xfrm>
            <a:off x="1568051" y="827921"/>
            <a:ext cx="4865450" cy="2049167"/>
          </a:xfrm>
          <a:prstGeom prst="roundRect">
            <a:avLst>
              <a:gd name="adj" fmla="val 0"/>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11" name="矩形: 圆角 10">
            <a:extLst>
              <a:ext uri="{FF2B5EF4-FFF2-40B4-BE49-F238E27FC236}">
                <a16:creationId xmlns:a16="http://schemas.microsoft.com/office/drawing/2014/main" id="{FC9440A6-5E02-582A-FC75-630F4CF18B65}"/>
              </a:ext>
            </a:extLst>
          </p:cNvPr>
          <p:cNvSpPr/>
          <p:nvPr/>
        </p:nvSpPr>
        <p:spPr>
          <a:xfrm>
            <a:off x="6497410" y="802067"/>
            <a:ext cx="5277837" cy="2786158"/>
          </a:xfrm>
          <a:prstGeom prst="roundRect">
            <a:avLst>
              <a:gd name="adj" fmla="val 0"/>
            </a:avLst>
          </a:prstGeom>
          <a:noFill/>
          <a:ln w="25400">
            <a:solidFill>
              <a:srgbClr val="4167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3929" name="文本框 3928">
            <a:extLst>
              <a:ext uri="{FF2B5EF4-FFF2-40B4-BE49-F238E27FC236}">
                <a16:creationId xmlns:a16="http://schemas.microsoft.com/office/drawing/2014/main" id="{0C8AB590-2055-E7A4-BF92-BB82F3363E11}"/>
              </a:ext>
            </a:extLst>
          </p:cNvPr>
          <p:cNvSpPr txBox="1"/>
          <p:nvPr/>
        </p:nvSpPr>
        <p:spPr>
          <a:xfrm>
            <a:off x="4567381" y="141568"/>
            <a:ext cx="3057247" cy="523220"/>
          </a:xfrm>
          <a:prstGeom prst="rect">
            <a:avLst/>
          </a:prstGeom>
          <a:noFill/>
        </p:spPr>
        <p:txBody>
          <a:bodyPr wrap="none" rtlCol="0">
            <a:spAutoFit/>
          </a:bodyPr>
          <a:lstStyle/>
          <a:p>
            <a:pPr algn="ctr" eaLnBrk="1" hangingPunct="1"/>
            <a:r>
              <a:rPr lang="zh-CN" altLang="en-US" sz="2800" b="1" dirty="0">
                <a:solidFill>
                  <a:schemeClr val="bg1"/>
                </a:solidFill>
                <a:latin typeface="等线" panose="02010600030101010101" pitchFamily="2" charset="-122"/>
                <a:ea typeface="等线" panose="02010600030101010101" pitchFamily="2" charset="-122"/>
                <a:cs typeface="+mn-ea"/>
                <a:sym typeface="+mn-lt"/>
              </a:rPr>
              <a:t>聚类相关知识介绍</a:t>
            </a:r>
          </a:p>
        </p:txBody>
      </p:sp>
      <p:grpSp>
        <p:nvGrpSpPr>
          <p:cNvPr id="3947" name="组合 3946">
            <a:extLst>
              <a:ext uri="{FF2B5EF4-FFF2-40B4-BE49-F238E27FC236}">
                <a16:creationId xmlns:a16="http://schemas.microsoft.com/office/drawing/2014/main" id="{BEE2BC52-AC25-F00D-620B-65272C2A3D2C}"/>
              </a:ext>
            </a:extLst>
          </p:cNvPr>
          <p:cNvGrpSpPr/>
          <p:nvPr/>
        </p:nvGrpSpPr>
        <p:grpSpPr>
          <a:xfrm>
            <a:off x="3867149" y="183944"/>
            <a:ext cx="4457702" cy="414472"/>
            <a:chOff x="2495404" y="2589213"/>
            <a:chExt cx="7179426" cy="667535"/>
          </a:xfrm>
        </p:grpSpPr>
        <p:sp>
          <p:nvSpPr>
            <p:cNvPr id="3945" name="左大括号 3944">
              <a:extLst>
                <a:ext uri="{FF2B5EF4-FFF2-40B4-BE49-F238E27FC236}">
                  <a16:creationId xmlns:a16="http://schemas.microsoft.com/office/drawing/2014/main" id="{D78781F7-B47B-BCC2-1943-ABE6A785AA5E}"/>
                </a:ext>
              </a:extLst>
            </p:cNvPr>
            <p:cNvSpPr/>
            <p:nvPr/>
          </p:nvSpPr>
          <p:spPr>
            <a:xfrm>
              <a:off x="2495404" y="2589214"/>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3946" name="左大括号 3945">
              <a:extLst>
                <a:ext uri="{FF2B5EF4-FFF2-40B4-BE49-F238E27FC236}">
                  <a16:creationId xmlns:a16="http://schemas.microsoft.com/office/drawing/2014/main" id="{1DC0BF02-2552-A04D-243B-A173A7E10E05}"/>
                </a:ext>
              </a:extLst>
            </p:cNvPr>
            <p:cNvSpPr/>
            <p:nvPr/>
          </p:nvSpPr>
          <p:spPr>
            <a:xfrm rot="10800000">
              <a:off x="9519381" y="2589213"/>
              <a:ext cx="155449" cy="667533"/>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grpSp>
        <p:nvGrpSpPr>
          <p:cNvPr id="14" name="组合 13">
            <a:extLst>
              <a:ext uri="{FF2B5EF4-FFF2-40B4-BE49-F238E27FC236}">
                <a16:creationId xmlns:a16="http://schemas.microsoft.com/office/drawing/2014/main" id="{A6724A45-F8C4-8321-4252-C83CCD5AAABE}"/>
              </a:ext>
            </a:extLst>
          </p:cNvPr>
          <p:cNvGrpSpPr/>
          <p:nvPr/>
        </p:nvGrpSpPr>
        <p:grpSpPr>
          <a:xfrm>
            <a:off x="412895" y="2968280"/>
            <a:ext cx="5332748" cy="3870630"/>
            <a:chOff x="-1380279" y="1906294"/>
            <a:chExt cx="4630303" cy="4794916"/>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0A37C2F-4D38-2467-E04B-BB3A0E083D71}"/>
                    </a:ext>
                  </a:extLst>
                </p:cNvPr>
                <p:cNvSpPr txBox="1"/>
                <p:nvPr/>
              </p:nvSpPr>
              <p:spPr>
                <a:xfrm>
                  <a:off x="-1380279" y="2190604"/>
                  <a:ext cx="4543391" cy="4510606"/>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gn="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假设参考模型给出的划分为</a:t>
                  </a:r>
                  <a14:m>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Sup>
                        <m:sSubSup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SupPr>
                        <m:e>
                          <m:r>
                            <m:rPr>
                              <m:sty m:val="p"/>
                            </m:rP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C</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𝑙</m:t>
                          </m:r>
                        </m:sub>
                        <m:sup>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up>
                      </m:sSubSup>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𝑙</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=1,2,……,</m:t>
                      </m:r>
                      <m:r>
                        <m:rPr>
                          <m:sty m:val="p"/>
                        </m:rP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s</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oMath>
                  </a14:m>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。相应地，令</a:t>
                  </a:r>
                  <a14:m>
                    <m:oMath xmlns:m="http://schemas.openxmlformats.org/officeDocument/2006/math">
                      <m:r>
                        <a:rPr lang="zh-CN" altLang="en-US" sz="1600" b="1" i="1">
                          <a:solidFill>
                            <a:schemeClr val="tx1">
                              <a:lumMod val="75000"/>
                              <a:lumOff val="25000"/>
                            </a:schemeClr>
                          </a:solidFill>
                          <a:latin typeface="Cambria Math" panose="02040503050406030204" pitchFamily="18" charset="0"/>
                          <a:sym typeface="HarmonyOS Sans SC Light" panose="00000400000000000000" pitchFamily="2" charset="-122"/>
                        </a:rPr>
                        <m:t>𝝀</m:t>
                      </m:r>
                    </m:oMath>
                  </a14:m>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和</a:t>
                  </a:r>
                  <a14:m>
                    <m:oMath xmlns:m="http://schemas.openxmlformats.org/officeDocument/2006/math">
                      <m:sSup>
                        <m:sSupPr>
                          <m:ctrlPr>
                            <a:rPr lang="en-US" altLang="zh-CN" sz="1600" b="1"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pPr>
                        <m:e>
                          <m:r>
                            <a:rPr lang="zh-CN" altLang="en-US" sz="1600" b="1" i="1">
                              <a:solidFill>
                                <a:schemeClr val="tx1">
                                  <a:lumMod val="75000"/>
                                  <a:lumOff val="25000"/>
                                </a:schemeClr>
                              </a:solidFill>
                              <a:latin typeface="Cambria Math" panose="02040503050406030204" pitchFamily="18" charset="0"/>
                              <a:sym typeface="HarmonyOS Sans SC Light" panose="00000400000000000000" pitchFamily="2" charset="-122"/>
                            </a:rPr>
                            <m:t>𝝀</m:t>
                          </m:r>
                        </m:e>
                        <m:sup>
                          <m:r>
                            <a:rPr lang="en-US" altLang="zh-CN" sz="1600" b="1"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up>
                      </m:sSup>
                    </m:oMath>
                  </a14:m>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为两个划分的簇标记向量。我们将样本两两配对，定义：</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a:p>
                  <a:pPr algn="r"/>
                  <a14:m>
                    <m:oMath xmlns:m="http://schemas.openxmlformats.org/officeDocument/2006/math">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𝑎</m:t>
                      </m:r>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d>
                        <m:dPr>
                          <m:begChr m:val="|"/>
                          <m:endChr m:val="|"/>
                          <m:ctrlP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dPr>
                        <m:e>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𝑆𝑆</m:t>
                          </m:r>
                        </m:e>
                      </m:d>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𝑆𝑆</m:t>
                      </m:r>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d>
                        <m:dPr>
                          <m:begChr m:val="{"/>
                          <m:endChr m:val="}"/>
                          <m:ctrlP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dPr>
                        <m:e>
                          <m:d>
                            <m:dPr>
                              <m:begChr m:val=""/>
                              <m:endChr m:val="|"/>
                              <m:ctrlP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dPr>
                            <m:e>
                              <m:d>
                                <m:dPr>
                                  <m:ctrlP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dPr>
                                <m:e>
                                  <m:sSub>
                                    <m:sSubPr>
                                      <m:ctrlP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𝑖</m:t>
                                      </m:r>
                                    </m:sub>
                                  </m:sSub>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𝑗</m:t>
                                      </m:r>
                                    </m:sub>
                                  </m:sSub>
                                </m:e>
                              </m:d>
                            </m:e>
                          </m:d>
                          <m:sSub>
                            <m:sSubPr>
                              <m:ctrlP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𝜆</m:t>
                              </m:r>
                            </m:e>
                            <m:sub>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𝑖</m:t>
                              </m:r>
                            </m:sub>
                          </m:sSub>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𝜆</m:t>
                              </m:r>
                            </m:e>
                            <m:sub>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𝑗</m:t>
                              </m:r>
                            </m:sub>
                          </m:sSub>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Sup>
                            <m:sSubSupPr>
                              <m:ctrlP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SupPr>
                            <m:e>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𝜆</m:t>
                              </m:r>
                            </m:e>
                            <m:sub>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𝑖</m:t>
                              </m:r>
                            </m:sub>
                            <m:sup>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up>
                          </m:sSubSup>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Sup>
                            <m:sSubSupPr>
                              <m:ctrlP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SupPr>
                            <m:e>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𝜆</m:t>
                              </m:r>
                            </m:e>
                            <m:sub>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𝑗</m:t>
                              </m:r>
                            </m:sub>
                            <m:sup>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up>
                          </m:sSubSup>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,ⅈ&lt;</m:t>
                          </m:r>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𝑗</m:t>
                          </m:r>
                        </m:e>
                      </m:d>
                    </m:oMath>
                  </a14:m>
                  <a:r>
                    <a:rPr lang="en-US" altLang="zh-CN" sz="1600" i="1"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 </a:t>
                  </a:r>
                </a:p>
                <a:p>
                  <a:pPr algn="r"/>
                  <a14:m>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𝑏</m:t>
                      </m:r>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d>
                        <m:dPr>
                          <m:begChr m:val="|"/>
                          <m:endChr m:val="|"/>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dPr>
                        <m:e>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𝑆</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𝐷</m:t>
                          </m:r>
                        </m:e>
                      </m:d>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𝑆𝐷</m:t>
                      </m:r>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d>
                        <m:dPr>
                          <m:begChr m:val="{"/>
                          <m:endChr m:val="}"/>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dPr>
                        <m:e>
                          <m:d>
                            <m:dPr>
                              <m:begChr m:val=""/>
                              <m:endChr m:val="|"/>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dPr>
                            <m:e>
                              <m:d>
                                <m:dPr>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dPr>
                                <m:e>
                                  <m:sSub>
                                    <m:sSubPr>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𝑖</m:t>
                                      </m:r>
                                    </m:sub>
                                  </m:s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𝑗</m:t>
                                      </m:r>
                                    </m:sub>
                                  </m:sSub>
                                </m:e>
                              </m:d>
                            </m:e>
                          </m:d>
                          <m:sSub>
                            <m:sSubPr>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𝜆</m:t>
                              </m:r>
                            </m:e>
                            <m: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𝑖</m:t>
                              </m:r>
                            </m:sub>
                          </m:s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𝜆</m:t>
                              </m:r>
                            </m:e>
                            <m: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𝑗</m:t>
                              </m:r>
                            </m:sub>
                          </m:s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sSubSup>
                            <m:sSubSupPr>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sSubSupPr>
                            <m:e>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𝜆</m:t>
                              </m:r>
                            </m:e>
                            <m: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𝑖</m:t>
                              </m:r>
                            </m:sub>
                            <m:sup>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sup>
                          </m:sSubSup>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sSubSup>
                            <m:sSubSupPr>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sSubSupPr>
                            <m:e>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𝜆</m:t>
                              </m:r>
                            </m:e>
                            <m: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𝑗</m:t>
                              </m:r>
                            </m:sub>
                            <m:sup>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sup>
                          </m:sSubSup>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,ⅈ&lt;</m:t>
                          </m:r>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𝑗</m:t>
                          </m:r>
                        </m:e>
                      </m:d>
                    </m:oMath>
                  </a14:m>
                  <a:r>
                    <a:rPr lang="en-US" altLang="zh-CN" sz="1600" i="1"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 </a:t>
                  </a:r>
                </a:p>
                <a:p>
                  <a:pPr algn="r"/>
                  <a14:m>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𝑐</m:t>
                      </m:r>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d>
                        <m:dPr>
                          <m:begChr m:val="|"/>
                          <m:endChr m:val="|"/>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d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𝐷</m:t>
                          </m:r>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𝑆</m:t>
                          </m:r>
                        </m:e>
                      </m:d>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𝐷𝑆</m:t>
                      </m:r>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d>
                        <m:dPr>
                          <m:begChr m:val="{"/>
                          <m:endChr m:val="}"/>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dPr>
                        <m:e>
                          <m:d>
                            <m:dPr>
                              <m:begChr m:val=""/>
                              <m:endChr m:val="|"/>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dPr>
                            <m:e>
                              <m:d>
                                <m:dPr>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dPr>
                                <m:e>
                                  <m:sSub>
                                    <m:sSubPr>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𝑖</m:t>
                                      </m:r>
                                    </m:sub>
                                  </m:s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𝑗</m:t>
                                      </m:r>
                                    </m:sub>
                                  </m:sSub>
                                </m:e>
                              </m:d>
                            </m:e>
                          </m:d>
                          <m:sSub>
                            <m:sSubPr>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𝜆</m:t>
                              </m:r>
                            </m:e>
                            <m: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𝑖</m:t>
                              </m:r>
                            </m:sub>
                          </m:s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𝜆</m:t>
                              </m:r>
                            </m:e>
                            <m: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𝑗</m:t>
                              </m:r>
                            </m:sub>
                          </m:s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sSubSup>
                            <m:sSubSupPr>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sSubSupPr>
                            <m:e>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𝜆</m:t>
                              </m:r>
                            </m:e>
                            <m: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𝑖</m:t>
                              </m:r>
                            </m:sub>
                            <m:sup>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sup>
                          </m:sSubSup>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Sup>
                            <m:sSubSupPr>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sSubSupPr>
                            <m:e>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𝜆</m:t>
                              </m:r>
                            </m:e>
                            <m: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𝑗</m:t>
                              </m:r>
                            </m:sub>
                            <m:sup>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sup>
                          </m:sSubSup>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,ⅈ&lt;</m:t>
                          </m:r>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𝑗</m:t>
                          </m:r>
                        </m:e>
                      </m:d>
                    </m:oMath>
                  </a14:m>
                  <a:r>
                    <a:rPr lang="en-US" altLang="zh-CN" sz="1600" i="1"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 </a:t>
                  </a:r>
                </a:p>
                <a:p>
                  <a:pPr algn="r"/>
                  <a14:m>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𝑑</m:t>
                      </m:r>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d>
                        <m:dPr>
                          <m:begChr m:val="|"/>
                          <m:endChr m:val="|"/>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d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𝐷𝐷</m:t>
                          </m:r>
                        </m:e>
                      </m:d>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𝐷𝐷</m:t>
                      </m:r>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d>
                        <m:dPr>
                          <m:begChr m:val="{"/>
                          <m:endChr m:val="}"/>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dPr>
                        <m:e>
                          <m:d>
                            <m:dPr>
                              <m:begChr m:val=""/>
                              <m:endChr m:val="|"/>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dPr>
                            <m:e>
                              <m:d>
                                <m:dPr>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dPr>
                                <m:e>
                                  <m:sSub>
                                    <m:sSubPr>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𝑖</m:t>
                                      </m:r>
                                    </m:sub>
                                  </m:s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𝑗</m:t>
                                      </m:r>
                                    </m:sub>
                                  </m:sSub>
                                </m:e>
                              </m:d>
                            </m:e>
                          </m:d>
                          <m:sSub>
                            <m:sSubPr>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𝜆</m:t>
                              </m:r>
                            </m:e>
                            <m: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𝑖</m:t>
                              </m:r>
                            </m:sub>
                          </m:s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𝜆</m:t>
                              </m:r>
                            </m:e>
                            <m: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𝑗</m:t>
                              </m:r>
                            </m:sub>
                          </m:s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sSubSup>
                            <m:sSubSupPr>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sSubSupPr>
                            <m:e>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𝜆</m:t>
                              </m:r>
                            </m:e>
                            <m: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𝑖</m:t>
                              </m:r>
                            </m:sub>
                            <m:sup>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sup>
                          </m:sSubSup>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sSubSup>
                            <m:sSubSupPr>
                              <m:ctrlP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ctrlPr>
                            </m:sSubSupPr>
                            <m:e>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𝜆</m:t>
                              </m:r>
                            </m:e>
                            <m: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𝑗</m:t>
                              </m:r>
                            </m:sub>
                            <m:sup>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sup>
                          </m:sSubSup>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,ⅈ&lt;</m:t>
                          </m:r>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𝑗</m:t>
                          </m:r>
                        </m:e>
                      </m:d>
                    </m:oMath>
                  </a14:m>
                  <a:r>
                    <a:rPr lang="en-US" altLang="zh-CN"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 </a:t>
                  </a:r>
                </a:p>
                <a:p>
                  <a:pPr algn="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Jaccard</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系数：</a:t>
                  </a:r>
                  <a14:m>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𝐽𝐶</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f>
                        <m:f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fPr>
                        <m:num>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𝑎</m:t>
                          </m:r>
                        </m:num>
                        <m:den>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𝑎</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𝑏</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𝑐</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 </m:t>
                          </m:r>
                        </m:den>
                      </m:f>
                    </m:oMath>
                  </a14:m>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 , FM</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指数：</a:t>
                  </a:r>
                  <a14:m>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𝐹𝑀𝐼</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ad>
                        <m:radPr>
                          <m:degHide m:val="on"/>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radPr>
                        <m:deg/>
                        <m:e>
                          <m:f>
                            <m:f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fPr>
                            <m:num>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𝑎</m:t>
                              </m:r>
                            </m:num>
                            <m:den>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𝑎</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𝑏</m:t>
                              </m:r>
                            </m:den>
                          </m:f>
                          <m:r>
                            <a:rPr lang="el-GR" altLang="zh-CN" sz="1600" i="1">
                              <a:solidFill>
                                <a:schemeClr val="tx1">
                                  <a:lumMod val="75000"/>
                                  <a:lumOff val="25000"/>
                                </a:schemeClr>
                              </a:solidFill>
                              <a:latin typeface="Cambria Math" panose="02040503050406030204" pitchFamily="18" charset="0"/>
                              <a:ea typeface="Cambria Math" panose="02040503050406030204" pitchFamily="18" charset="0"/>
                              <a:sym typeface="HarmonyOS Sans SC Light" panose="00000400000000000000" pitchFamily="2" charset="-122"/>
                            </a:rPr>
                            <m:t>×</m:t>
                          </m:r>
                          <m:f>
                            <m:fPr>
                              <m:ctrlPr>
                                <a:rPr lang="el-GR" altLang="zh-CN" sz="1600" i="1" smtClean="0">
                                  <a:solidFill>
                                    <a:schemeClr val="tx1">
                                      <a:lumMod val="75000"/>
                                      <a:lumOff val="25000"/>
                                    </a:schemeClr>
                                  </a:solidFill>
                                  <a:latin typeface="Cambria Math" panose="02040503050406030204" pitchFamily="18" charset="0"/>
                                  <a:ea typeface="Cambria Math" panose="02040503050406030204" pitchFamily="18" charset="0"/>
                                  <a:sym typeface="HarmonyOS Sans SC Light" panose="00000400000000000000" pitchFamily="2" charset="-122"/>
                                </a:rPr>
                              </m:ctrlPr>
                            </m:fPr>
                            <m:num>
                              <m:r>
                                <a:rPr lang="en-US" altLang="zh-CN" sz="1600" b="0" i="1" smtClean="0">
                                  <a:solidFill>
                                    <a:schemeClr val="tx1">
                                      <a:lumMod val="75000"/>
                                      <a:lumOff val="25000"/>
                                    </a:schemeClr>
                                  </a:solidFill>
                                  <a:latin typeface="Cambria Math" panose="02040503050406030204" pitchFamily="18" charset="0"/>
                                  <a:ea typeface="Cambria Math" panose="02040503050406030204" pitchFamily="18" charset="0"/>
                                  <a:sym typeface="HarmonyOS Sans SC Light" panose="00000400000000000000" pitchFamily="2" charset="-122"/>
                                </a:rPr>
                                <m:t>𝑎</m:t>
                              </m:r>
                            </m:num>
                            <m:den>
                              <m:r>
                                <a:rPr lang="en-US" altLang="zh-CN" sz="1600" b="0" i="1" smtClean="0">
                                  <a:solidFill>
                                    <a:schemeClr val="tx1">
                                      <a:lumMod val="75000"/>
                                      <a:lumOff val="25000"/>
                                    </a:schemeClr>
                                  </a:solidFill>
                                  <a:latin typeface="Cambria Math" panose="02040503050406030204" pitchFamily="18" charset="0"/>
                                  <a:ea typeface="Cambria Math" panose="02040503050406030204" pitchFamily="18" charset="0"/>
                                  <a:sym typeface="HarmonyOS Sans SC Light" panose="00000400000000000000" pitchFamily="2" charset="-122"/>
                                </a:rPr>
                                <m:t>𝑎</m:t>
                              </m:r>
                              <m:r>
                                <a:rPr lang="en-US" altLang="zh-CN" sz="1600" b="0" i="1" smtClean="0">
                                  <a:solidFill>
                                    <a:schemeClr val="tx1">
                                      <a:lumMod val="75000"/>
                                      <a:lumOff val="25000"/>
                                    </a:schemeClr>
                                  </a:solidFill>
                                  <a:latin typeface="Cambria Math" panose="02040503050406030204" pitchFamily="18" charset="0"/>
                                  <a:ea typeface="Cambria Math" panose="02040503050406030204" pitchFamily="18" charset="0"/>
                                  <a:sym typeface="HarmonyOS Sans SC Light" panose="00000400000000000000" pitchFamily="2" charset="-122"/>
                                </a:rPr>
                                <m:t>+</m:t>
                              </m:r>
                              <m:r>
                                <a:rPr lang="en-US" altLang="zh-CN" sz="1600" b="0" i="1" smtClean="0">
                                  <a:solidFill>
                                    <a:schemeClr val="tx1">
                                      <a:lumMod val="75000"/>
                                      <a:lumOff val="25000"/>
                                    </a:schemeClr>
                                  </a:solidFill>
                                  <a:latin typeface="Cambria Math" panose="02040503050406030204" pitchFamily="18" charset="0"/>
                                  <a:ea typeface="Cambria Math" panose="02040503050406030204" pitchFamily="18" charset="0"/>
                                  <a:sym typeface="HarmonyOS Sans SC Light" panose="00000400000000000000" pitchFamily="2" charset="-122"/>
                                </a:rPr>
                                <m:t>𝑐</m:t>
                              </m:r>
                            </m:den>
                          </m:f>
                        </m:e>
                      </m:rad>
                    </m:oMath>
                  </a14:m>
                  <a:endParaRPr lang="en-US" altLang="zh-CN"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p:txBody>
            </p:sp>
          </mc:Choice>
          <mc:Fallback xmlns="">
            <p:sp>
              <p:nvSpPr>
                <p:cNvPr id="15" name="文本框 14">
                  <a:extLst>
                    <a:ext uri="{FF2B5EF4-FFF2-40B4-BE49-F238E27FC236}">
                      <a16:creationId xmlns:a16="http://schemas.microsoft.com/office/drawing/2014/main" id="{C0A37C2F-4D38-2467-E04B-BB3A0E083D71}"/>
                    </a:ext>
                  </a:extLst>
                </p:cNvPr>
                <p:cNvSpPr txBox="1">
                  <a:spLocks noRot="1" noChangeAspect="1" noMove="1" noResize="1" noEditPoints="1" noAdjustHandles="1" noChangeArrowheads="1" noChangeShapeType="1" noTextEdit="1"/>
                </p:cNvSpPr>
                <p:nvPr/>
              </p:nvSpPr>
              <p:spPr>
                <a:xfrm>
                  <a:off x="-1380279" y="2190604"/>
                  <a:ext cx="4543391" cy="4510606"/>
                </a:xfrm>
                <a:prstGeom prst="rect">
                  <a:avLst/>
                </a:prstGeom>
                <a:blipFill>
                  <a:blip r:embed="rId3"/>
                  <a:stretch>
                    <a:fillRect l="-699" r="-4545" b="-134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770804FF-EE8A-2CE7-8899-276C62BE64C7}"/>
                </a:ext>
              </a:extLst>
            </p:cNvPr>
            <p:cNvSpPr txBox="1"/>
            <p:nvPr/>
          </p:nvSpPr>
          <p:spPr>
            <a:xfrm>
              <a:off x="542179" y="1906294"/>
              <a:ext cx="2707845" cy="457526"/>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gn="r"/>
              <a:r>
                <a:rPr lang="zh-CN" altLang="en-US" sz="1800" dirty="0">
                  <a:solidFill>
                    <a:srgbClr val="41675D"/>
                  </a:solidFill>
                  <a:latin typeface="等线" panose="02010600030101010101" pitchFamily="2" charset="-122"/>
                  <a:ea typeface="等线" panose="02010600030101010101" pitchFamily="2" charset="-122"/>
                  <a:sym typeface="HarmonyOS Sans SC Light" panose="00000400000000000000" pitchFamily="2" charset="-122"/>
                </a:rPr>
                <a:t>聚类性能度量外部指标</a:t>
              </a:r>
            </a:p>
          </p:txBody>
        </p:sp>
      </p:grpSp>
      <p:grpSp>
        <p:nvGrpSpPr>
          <p:cNvPr id="17" name="组合 16">
            <a:extLst>
              <a:ext uri="{FF2B5EF4-FFF2-40B4-BE49-F238E27FC236}">
                <a16:creationId xmlns:a16="http://schemas.microsoft.com/office/drawing/2014/main" id="{8DDA0420-ABB2-53CF-A06C-70DC70DF687C}"/>
              </a:ext>
            </a:extLst>
          </p:cNvPr>
          <p:cNvGrpSpPr/>
          <p:nvPr/>
        </p:nvGrpSpPr>
        <p:grpSpPr>
          <a:xfrm>
            <a:off x="2170908" y="944967"/>
            <a:ext cx="4262594" cy="1857211"/>
            <a:chOff x="177793" y="1879985"/>
            <a:chExt cx="4262594" cy="1857211"/>
          </a:xfrm>
        </p:grpSpPr>
        <p:sp>
          <p:nvSpPr>
            <p:cNvPr id="18" name="文本框 17">
              <a:extLst>
                <a:ext uri="{FF2B5EF4-FFF2-40B4-BE49-F238E27FC236}">
                  <a16:creationId xmlns:a16="http://schemas.microsoft.com/office/drawing/2014/main" id="{CF00AECD-115C-0C1E-2EC7-88F591F9F92A}"/>
                </a:ext>
              </a:extLst>
            </p:cNvPr>
            <p:cNvSpPr txBox="1"/>
            <p:nvPr/>
          </p:nvSpPr>
          <p:spPr>
            <a:xfrm>
              <a:off x="177793" y="2211009"/>
              <a:ext cx="4262594" cy="1526187"/>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6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在无监督学习中，训练样本的标记信息是未知的，目标是通过对无标记训练样本的学习来揭示数据的内在性质及规律，为进一步的数据分析提供基础。</a:t>
              </a:r>
              <a:endParaRPr lang="en-US" altLang="zh-CN" sz="16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endParaRPr>
            </a:p>
          </p:txBody>
        </p:sp>
        <p:sp>
          <p:nvSpPr>
            <p:cNvPr id="19" name="文本框 18">
              <a:extLst>
                <a:ext uri="{FF2B5EF4-FFF2-40B4-BE49-F238E27FC236}">
                  <a16:creationId xmlns:a16="http://schemas.microsoft.com/office/drawing/2014/main" id="{4E792E7E-6B19-F3D1-E38D-8AF8530909CB}"/>
                </a:ext>
              </a:extLst>
            </p:cNvPr>
            <p:cNvSpPr txBox="1"/>
            <p:nvPr/>
          </p:nvSpPr>
          <p:spPr>
            <a:xfrm>
              <a:off x="2100865" y="1879985"/>
              <a:ext cx="2235567" cy="369332"/>
            </a:xfrm>
            <a:prstGeom prst="rect">
              <a:avLst/>
            </a:prstGeom>
            <a:noFill/>
          </p:spPr>
          <p:txBody>
            <a:bodyPr wrap="square" rtlCol="0">
              <a:spAutoFit/>
            </a:bodyPr>
            <a:lstStyle>
              <a:defPPr>
                <a:defRPr lang="zh-CN"/>
              </a:defPPr>
              <a:lvl1pPr>
                <a:defRPr b="1">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gn="r"/>
              <a:r>
                <a:rPr lang="zh-CN" altLang="en-US"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提出动机</a:t>
              </a:r>
            </a:p>
          </p:txBody>
        </p:sp>
      </p:grpSp>
      <p:grpSp>
        <p:nvGrpSpPr>
          <p:cNvPr id="20" name="组合 19">
            <a:extLst>
              <a:ext uri="{FF2B5EF4-FFF2-40B4-BE49-F238E27FC236}">
                <a16:creationId xmlns:a16="http://schemas.microsoft.com/office/drawing/2014/main" id="{C5227125-BA81-B86B-ACE6-9B808691CE11}"/>
              </a:ext>
            </a:extLst>
          </p:cNvPr>
          <p:cNvGrpSpPr/>
          <p:nvPr/>
        </p:nvGrpSpPr>
        <p:grpSpPr>
          <a:xfrm>
            <a:off x="5979665" y="3758734"/>
            <a:ext cx="4601290" cy="3474494"/>
            <a:chOff x="283598" y="1906534"/>
            <a:chExt cx="2966425" cy="3474494"/>
          </a:xfrm>
        </p:grpSpPr>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CAAA571A-A522-E01D-D908-BA651F13AE99}"/>
                    </a:ext>
                  </a:extLst>
                </p:cNvPr>
                <p:cNvSpPr txBox="1"/>
                <p:nvPr/>
              </p:nvSpPr>
              <p:spPr>
                <a:xfrm>
                  <a:off x="283598" y="2190603"/>
                  <a:ext cx="2966425" cy="3190425"/>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6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考虑划分</a:t>
                  </a:r>
                  <a14:m>
                    <m:oMath xmlns:m="http://schemas.openxmlformats.org/officeDocument/2006/math">
                      <m:r>
                        <a:rPr lang="en-US" altLang="zh-CN" sz="1600" b="0" i="1" smtClean="0">
                          <a:solidFill>
                            <a:schemeClr val="bg1"/>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bg1"/>
                              </a:solidFill>
                              <a:latin typeface="Cambria Math" panose="02040503050406030204" pitchFamily="18" charset="0"/>
                              <a:sym typeface="HarmonyOS Sans SC Light" panose="00000400000000000000" pitchFamily="2" charset="-122"/>
                            </a:rPr>
                          </m:ctrlPr>
                        </m:sSubPr>
                        <m:e>
                          <m:r>
                            <a:rPr lang="en-US" altLang="zh-CN" sz="1600" b="0" i="1" smtClean="0">
                              <a:solidFill>
                                <a:schemeClr val="bg1"/>
                              </a:solidFill>
                              <a:latin typeface="Cambria Math" panose="02040503050406030204" pitchFamily="18" charset="0"/>
                              <a:sym typeface="HarmonyOS Sans SC Light" panose="00000400000000000000" pitchFamily="2" charset="-122"/>
                            </a:rPr>
                            <m:t>𝐶</m:t>
                          </m:r>
                        </m:e>
                        <m:sub>
                          <m:r>
                            <a:rPr lang="en-US" altLang="zh-CN" sz="1600" b="0" i="1" smtClean="0">
                              <a:solidFill>
                                <a:schemeClr val="bg1"/>
                              </a:solidFill>
                              <a:latin typeface="Cambria Math" panose="02040503050406030204" pitchFamily="18" charset="0"/>
                              <a:sym typeface="HarmonyOS Sans SC Light" panose="00000400000000000000" pitchFamily="2" charset="-122"/>
                            </a:rPr>
                            <m:t>𝑙</m:t>
                          </m:r>
                        </m:sub>
                      </m:sSub>
                      <m:r>
                        <a:rPr lang="en-US" altLang="zh-CN" sz="1600" b="0" i="1" smtClean="0">
                          <a:solidFill>
                            <a:schemeClr val="bg1"/>
                          </a:solidFill>
                          <a:latin typeface="Cambria Math" panose="02040503050406030204" pitchFamily="18" charset="0"/>
                          <a:sym typeface="HarmonyOS Sans SC Light" panose="00000400000000000000" pitchFamily="2" charset="-122"/>
                        </a:rPr>
                        <m:t>|</m:t>
                      </m:r>
                      <m:r>
                        <a:rPr lang="en-US" altLang="zh-CN" sz="1600" b="0" i="1" smtClean="0">
                          <a:solidFill>
                            <a:schemeClr val="bg1"/>
                          </a:solidFill>
                          <a:latin typeface="Cambria Math" panose="02040503050406030204" pitchFamily="18" charset="0"/>
                          <a:sym typeface="HarmonyOS Sans SC Light" panose="00000400000000000000" pitchFamily="2" charset="-122"/>
                        </a:rPr>
                        <m:t>𝑙</m:t>
                      </m:r>
                      <m:r>
                        <a:rPr lang="en-US" altLang="zh-CN" sz="1600" b="0" i="1" smtClean="0">
                          <a:solidFill>
                            <a:schemeClr val="bg1"/>
                          </a:solidFill>
                          <a:latin typeface="Cambria Math" panose="02040503050406030204" pitchFamily="18" charset="0"/>
                          <a:sym typeface="HarmonyOS Sans SC Light" panose="00000400000000000000" pitchFamily="2" charset="-122"/>
                        </a:rPr>
                        <m:t>=1,2,……,</m:t>
                      </m:r>
                      <m:r>
                        <a:rPr lang="en-US" altLang="zh-CN" sz="1600" b="0" i="1" smtClean="0">
                          <a:solidFill>
                            <a:schemeClr val="bg1"/>
                          </a:solidFill>
                          <a:latin typeface="Cambria Math" panose="02040503050406030204" pitchFamily="18" charset="0"/>
                          <a:sym typeface="HarmonyOS Sans SC Light" panose="00000400000000000000" pitchFamily="2" charset="-122"/>
                        </a:rPr>
                        <m:t>𝑐</m:t>
                      </m:r>
                      <m:r>
                        <a:rPr lang="en-US" altLang="zh-CN" sz="1600" b="0" i="1" smtClean="0">
                          <a:solidFill>
                            <a:schemeClr val="bg1"/>
                          </a:solidFill>
                          <a:latin typeface="Cambria Math" panose="02040503050406030204" pitchFamily="18" charset="0"/>
                          <a:sym typeface="HarmonyOS Sans SC Light" panose="00000400000000000000" pitchFamily="2" charset="-122"/>
                        </a:rPr>
                        <m:t>}</m:t>
                      </m:r>
                    </m:oMath>
                  </a14:m>
                  <a:r>
                    <a:rPr lang="zh-CN" altLang="en-US" sz="16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，定义：</a:t>
                  </a:r>
                  <a:endParaRPr lang="en-US" altLang="zh-CN" sz="16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endParaRPr>
                </a:p>
                <a:p>
                  <a:pPr/>
                  <a14:m>
                    <m:oMathPara xmlns:m="http://schemas.openxmlformats.org/officeDocument/2006/math">
                      <m:oMathParaPr>
                        <m:jc m:val="centerGroup"/>
                      </m:oMathParaPr>
                      <m:oMath xmlns:m="http://schemas.openxmlformats.org/officeDocument/2006/math">
                        <m:r>
                          <a:rPr lang="en-US" altLang="zh-CN" sz="1600" b="0" i="1" smtClean="0">
                            <a:solidFill>
                              <a:schemeClr val="bg1"/>
                            </a:solidFill>
                            <a:latin typeface="Cambria Math" panose="02040503050406030204" pitchFamily="18" charset="0"/>
                            <a:sym typeface="HarmonyOS Sans SC Light" panose="00000400000000000000" pitchFamily="2" charset="-122"/>
                          </a:rPr>
                          <m:t>𝑎𝑣𝑔</m:t>
                        </m:r>
                        <m:d>
                          <m:dPr>
                            <m:ctrlPr>
                              <a:rPr lang="en-US" altLang="zh-CN" sz="1600" b="0" i="1" smtClean="0">
                                <a:solidFill>
                                  <a:schemeClr val="bg1"/>
                                </a:solidFill>
                                <a:latin typeface="Cambria Math" panose="02040503050406030204" pitchFamily="18" charset="0"/>
                                <a:sym typeface="HarmonyOS Sans SC Light" panose="00000400000000000000" pitchFamily="2" charset="-122"/>
                              </a:rPr>
                            </m:ctrlPr>
                          </m:dPr>
                          <m:e>
                            <m:r>
                              <a:rPr lang="en-US" altLang="zh-CN" sz="1600" b="0" i="1" smtClean="0">
                                <a:solidFill>
                                  <a:schemeClr val="bg1"/>
                                </a:solidFill>
                                <a:latin typeface="Cambria Math" panose="02040503050406030204" pitchFamily="18" charset="0"/>
                                <a:sym typeface="HarmonyOS Sans SC Light" panose="00000400000000000000" pitchFamily="2" charset="-122"/>
                              </a:rPr>
                              <m:t>𝐶</m:t>
                            </m:r>
                          </m:e>
                        </m:d>
                        <m:r>
                          <a:rPr lang="en-US" altLang="zh-CN" sz="1600" b="0" i="1" smtClean="0">
                            <a:solidFill>
                              <a:schemeClr val="bg1"/>
                            </a:solidFill>
                            <a:latin typeface="Cambria Math" panose="02040503050406030204" pitchFamily="18" charset="0"/>
                            <a:sym typeface="HarmonyOS Sans SC Light" panose="00000400000000000000" pitchFamily="2" charset="-122"/>
                          </a:rPr>
                          <m:t>=</m:t>
                        </m:r>
                        <m:f>
                          <m:fPr>
                            <m:ctrlPr>
                              <a:rPr lang="en-US" altLang="zh-CN" sz="1600" b="0" i="1" smtClean="0">
                                <a:solidFill>
                                  <a:schemeClr val="bg1"/>
                                </a:solidFill>
                                <a:latin typeface="Cambria Math" panose="02040503050406030204" pitchFamily="18" charset="0"/>
                                <a:sym typeface="HarmonyOS Sans SC Light" panose="00000400000000000000" pitchFamily="2" charset="-122"/>
                              </a:rPr>
                            </m:ctrlPr>
                          </m:fPr>
                          <m:num>
                            <m:r>
                              <a:rPr lang="en-US" altLang="zh-CN" sz="1600" b="0" i="1" smtClean="0">
                                <a:solidFill>
                                  <a:schemeClr val="bg1"/>
                                </a:solidFill>
                                <a:latin typeface="Cambria Math" panose="02040503050406030204" pitchFamily="18" charset="0"/>
                                <a:sym typeface="HarmonyOS Sans SC Light" panose="00000400000000000000" pitchFamily="2" charset="-122"/>
                              </a:rPr>
                              <m:t>2</m:t>
                            </m:r>
                          </m:num>
                          <m:den>
                            <m:r>
                              <a:rPr lang="en-US" altLang="zh-CN" sz="1600" b="0" i="1" smtClean="0">
                                <a:solidFill>
                                  <a:schemeClr val="bg1"/>
                                </a:solidFill>
                                <a:latin typeface="Cambria Math" panose="02040503050406030204" pitchFamily="18" charset="0"/>
                                <a:sym typeface="HarmonyOS Sans SC Light" panose="00000400000000000000" pitchFamily="2" charset="-122"/>
                              </a:rPr>
                              <m:t>|</m:t>
                            </m:r>
                            <m:r>
                              <a:rPr lang="en-US" altLang="zh-CN" sz="1600" b="0" i="1" smtClean="0">
                                <a:solidFill>
                                  <a:schemeClr val="bg1"/>
                                </a:solidFill>
                                <a:latin typeface="Cambria Math" panose="02040503050406030204" pitchFamily="18" charset="0"/>
                                <a:sym typeface="HarmonyOS Sans SC Light" panose="00000400000000000000" pitchFamily="2" charset="-122"/>
                              </a:rPr>
                              <m:t>𝐶</m:t>
                            </m:r>
                            <m:r>
                              <a:rPr lang="en-US" altLang="zh-CN" sz="1600" b="0" i="1" smtClean="0">
                                <a:solidFill>
                                  <a:schemeClr val="bg1"/>
                                </a:solidFill>
                                <a:latin typeface="Cambria Math" panose="02040503050406030204" pitchFamily="18" charset="0"/>
                                <a:sym typeface="HarmonyOS Sans SC Light" panose="00000400000000000000" pitchFamily="2" charset="-122"/>
                              </a:rPr>
                              <m:t>|(</m:t>
                            </m:r>
                            <m:d>
                              <m:dPr>
                                <m:begChr m:val="|"/>
                                <m:endChr m:val="|"/>
                                <m:ctrlPr>
                                  <a:rPr lang="en-US" altLang="zh-CN" sz="1600" b="0" i="1" smtClean="0">
                                    <a:solidFill>
                                      <a:schemeClr val="bg1"/>
                                    </a:solidFill>
                                    <a:latin typeface="Cambria Math" panose="02040503050406030204" pitchFamily="18" charset="0"/>
                                    <a:sym typeface="HarmonyOS Sans SC Light" panose="00000400000000000000" pitchFamily="2" charset="-122"/>
                                  </a:rPr>
                                </m:ctrlPr>
                              </m:dPr>
                              <m:e>
                                <m:r>
                                  <a:rPr lang="en-US" altLang="zh-CN" sz="1600" b="0" i="1" smtClean="0">
                                    <a:solidFill>
                                      <a:schemeClr val="bg1"/>
                                    </a:solidFill>
                                    <a:latin typeface="Cambria Math" panose="02040503050406030204" pitchFamily="18" charset="0"/>
                                    <a:sym typeface="HarmonyOS Sans SC Light" panose="00000400000000000000" pitchFamily="2" charset="-122"/>
                                  </a:rPr>
                                  <m:t>𝐶</m:t>
                                </m:r>
                              </m:e>
                            </m:d>
                            <m:r>
                              <a:rPr lang="en-US" altLang="zh-CN" sz="1600" b="0" i="1" smtClean="0">
                                <a:solidFill>
                                  <a:schemeClr val="bg1"/>
                                </a:solidFill>
                                <a:latin typeface="Cambria Math" panose="02040503050406030204" pitchFamily="18" charset="0"/>
                                <a:sym typeface="HarmonyOS Sans SC Light" panose="00000400000000000000" pitchFamily="2" charset="-122"/>
                              </a:rPr>
                              <m:t>−1)</m:t>
                            </m:r>
                          </m:den>
                        </m:f>
                        <m:nary>
                          <m:naryPr>
                            <m:chr m:val="∑"/>
                            <m:supHide m:val="on"/>
                            <m:ctrlPr>
                              <a:rPr lang="en-US" altLang="zh-CN" sz="1600" b="0" i="1" smtClean="0">
                                <a:solidFill>
                                  <a:schemeClr val="bg1"/>
                                </a:solidFill>
                                <a:latin typeface="Cambria Math" panose="02040503050406030204" pitchFamily="18" charset="0"/>
                                <a:sym typeface="HarmonyOS Sans SC Light" panose="00000400000000000000" pitchFamily="2" charset="-122"/>
                              </a:rPr>
                            </m:ctrlPr>
                          </m:naryPr>
                          <m:sub>
                            <m:r>
                              <m:rPr>
                                <m:brk m:alnAt="7"/>
                              </m:rPr>
                              <a:rPr lang="en-US" altLang="zh-CN" sz="1600" b="0" i="1" smtClean="0">
                                <a:solidFill>
                                  <a:schemeClr val="bg1"/>
                                </a:solidFill>
                                <a:latin typeface="Cambria Math" panose="02040503050406030204" pitchFamily="18" charset="0"/>
                                <a:sym typeface="HarmonyOS Sans SC Light" panose="00000400000000000000" pitchFamily="2" charset="-122"/>
                              </a:rPr>
                              <m:t>1</m:t>
                            </m:r>
                            <m:r>
                              <a:rPr lang="en-US" altLang="zh-CN" sz="1600" b="0" i="1" smtClean="0">
                                <a:solidFill>
                                  <a:schemeClr val="bg1"/>
                                </a:solidFill>
                                <a:latin typeface="Cambria Math" panose="02040503050406030204" pitchFamily="18" charset="0"/>
                                <a:ea typeface="Cambria Math" panose="02040503050406030204" pitchFamily="18" charset="0"/>
                                <a:sym typeface="HarmonyOS Sans SC Light" panose="00000400000000000000" pitchFamily="2" charset="-122"/>
                              </a:rPr>
                              <m:t>≤</m:t>
                            </m:r>
                            <m:r>
                              <a:rPr lang="en-US" altLang="zh-CN" sz="1600" b="0" i="1" smtClean="0">
                                <a:solidFill>
                                  <a:schemeClr val="bg1"/>
                                </a:solidFill>
                                <a:latin typeface="Cambria Math" panose="02040503050406030204" pitchFamily="18" charset="0"/>
                                <a:ea typeface="Cambria Math" panose="02040503050406030204" pitchFamily="18" charset="0"/>
                                <a:sym typeface="HarmonyOS Sans SC Light" panose="00000400000000000000" pitchFamily="2" charset="-122"/>
                              </a:rPr>
                              <m:t>𝑖</m:t>
                            </m:r>
                            <m:r>
                              <a:rPr lang="en-US" altLang="zh-CN" sz="1600" b="0" i="1" smtClean="0">
                                <a:solidFill>
                                  <a:schemeClr val="bg1"/>
                                </a:solidFill>
                                <a:latin typeface="Cambria Math" panose="02040503050406030204" pitchFamily="18" charset="0"/>
                                <a:ea typeface="Cambria Math" panose="02040503050406030204" pitchFamily="18" charset="0"/>
                                <a:sym typeface="HarmonyOS Sans SC Light" panose="00000400000000000000" pitchFamily="2" charset="-122"/>
                              </a:rPr>
                              <m:t>≤</m:t>
                            </m:r>
                            <m:r>
                              <a:rPr lang="en-US" altLang="zh-CN" sz="1600" b="0" i="1" smtClean="0">
                                <a:solidFill>
                                  <a:schemeClr val="bg1"/>
                                </a:solidFill>
                                <a:latin typeface="Cambria Math" panose="02040503050406030204" pitchFamily="18" charset="0"/>
                                <a:ea typeface="Cambria Math" panose="02040503050406030204" pitchFamily="18" charset="0"/>
                                <a:sym typeface="HarmonyOS Sans SC Light" panose="00000400000000000000" pitchFamily="2" charset="-122"/>
                              </a:rPr>
                              <m:t>𝑗</m:t>
                            </m:r>
                            <m:r>
                              <a:rPr lang="en-US" altLang="zh-CN" sz="1600" b="0" i="1" smtClean="0">
                                <a:solidFill>
                                  <a:schemeClr val="bg1"/>
                                </a:solidFill>
                                <a:latin typeface="Cambria Math" panose="02040503050406030204" pitchFamily="18" charset="0"/>
                                <a:ea typeface="Cambria Math" panose="02040503050406030204" pitchFamily="18" charset="0"/>
                                <a:sym typeface="HarmonyOS Sans SC Light" panose="00000400000000000000" pitchFamily="2" charset="-122"/>
                              </a:rPr>
                              <m:t>≤|</m:t>
                            </m:r>
                            <m:r>
                              <a:rPr lang="en-US" altLang="zh-CN" sz="1600" b="0" i="1" smtClean="0">
                                <a:solidFill>
                                  <a:schemeClr val="bg1"/>
                                </a:solidFill>
                                <a:latin typeface="Cambria Math" panose="02040503050406030204" pitchFamily="18" charset="0"/>
                                <a:ea typeface="Cambria Math" panose="02040503050406030204" pitchFamily="18" charset="0"/>
                                <a:sym typeface="HarmonyOS Sans SC Light" panose="00000400000000000000" pitchFamily="2" charset="-122"/>
                              </a:rPr>
                              <m:t>𝐶</m:t>
                            </m:r>
                            <m:r>
                              <a:rPr lang="en-US" altLang="zh-CN" sz="1600" b="0" i="1" smtClean="0">
                                <a:solidFill>
                                  <a:schemeClr val="bg1"/>
                                </a:solidFill>
                                <a:latin typeface="Cambria Math" panose="02040503050406030204" pitchFamily="18" charset="0"/>
                                <a:ea typeface="Cambria Math" panose="02040503050406030204" pitchFamily="18" charset="0"/>
                                <a:sym typeface="HarmonyOS Sans SC Light" panose="00000400000000000000" pitchFamily="2" charset="-122"/>
                              </a:rPr>
                              <m:t>|</m:t>
                            </m:r>
                          </m:sub>
                          <m:sup/>
                          <m:e>
                            <m:r>
                              <a:rPr lang="en-US" altLang="zh-CN" sz="1600" b="0" i="1" smtClean="0">
                                <a:solidFill>
                                  <a:schemeClr val="bg1"/>
                                </a:solidFill>
                                <a:latin typeface="Cambria Math" panose="02040503050406030204" pitchFamily="18" charset="0"/>
                                <a:sym typeface="HarmonyOS Sans SC Light" panose="00000400000000000000" pitchFamily="2" charset="-122"/>
                              </a:rPr>
                              <m:t>𝑑𝑖𝑠𝑡</m:t>
                            </m:r>
                            <m:r>
                              <a:rPr lang="en-US" altLang="zh-CN" sz="1600" b="0" i="1" smtClean="0">
                                <a:solidFill>
                                  <a:schemeClr val="bg1"/>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bg1"/>
                                    </a:solidFill>
                                    <a:latin typeface="Cambria Math" panose="02040503050406030204" pitchFamily="18" charset="0"/>
                                    <a:sym typeface="HarmonyOS Sans SC Light" panose="00000400000000000000" pitchFamily="2" charset="-122"/>
                                  </a:rPr>
                                </m:ctrlPr>
                              </m:sSubPr>
                              <m:e>
                                <m:r>
                                  <a:rPr lang="en-US" altLang="zh-CN" sz="1600" b="0" i="1" smtClean="0">
                                    <a:solidFill>
                                      <a:schemeClr val="bg1"/>
                                    </a:solidFill>
                                    <a:latin typeface="Cambria Math" panose="02040503050406030204" pitchFamily="18" charset="0"/>
                                    <a:sym typeface="HarmonyOS Sans SC Light" panose="00000400000000000000" pitchFamily="2" charset="-122"/>
                                  </a:rPr>
                                  <m:t>𝑥</m:t>
                                </m:r>
                              </m:e>
                              <m:sub>
                                <m:r>
                                  <a:rPr lang="en-US" altLang="zh-CN" sz="1600" b="0" i="1" smtClean="0">
                                    <a:solidFill>
                                      <a:schemeClr val="bg1"/>
                                    </a:solidFill>
                                    <a:latin typeface="Cambria Math" panose="02040503050406030204" pitchFamily="18" charset="0"/>
                                    <a:sym typeface="HarmonyOS Sans SC Light" panose="00000400000000000000" pitchFamily="2" charset="-122"/>
                                  </a:rPr>
                                  <m:t>𝑖</m:t>
                                </m:r>
                              </m:sub>
                            </m:sSub>
                            <m:r>
                              <a:rPr lang="en-US" altLang="zh-CN" sz="1600" b="0" i="1" smtClean="0">
                                <a:solidFill>
                                  <a:schemeClr val="bg1"/>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bg1"/>
                                    </a:solidFill>
                                    <a:latin typeface="Cambria Math" panose="02040503050406030204" pitchFamily="18" charset="0"/>
                                    <a:sym typeface="HarmonyOS Sans SC Light" panose="00000400000000000000" pitchFamily="2" charset="-122"/>
                                  </a:rPr>
                                </m:ctrlPr>
                              </m:sSubPr>
                              <m:e>
                                <m:r>
                                  <a:rPr lang="en-US" altLang="zh-CN" sz="1600" b="0" i="1" smtClean="0">
                                    <a:solidFill>
                                      <a:schemeClr val="bg1"/>
                                    </a:solidFill>
                                    <a:latin typeface="Cambria Math" panose="02040503050406030204" pitchFamily="18" charset="0"/>
                                    <a:sym typeface="HarmonyOS Sans SC Light" panose="00000400000000000000" pitchFamily="2" charset="-122"/>
                                  </a:rPr>
                                  <m:t>𝑥</m:t>
                                </m:r>
                              </m:e>
                              <m:sub>
                                <m:r>
                                  <a:rPr lang="en-US" altLang="zh-CN" sz="1600" b="0" i="1" smtClean="0">
                                    <a:solidFill>
                                      <a:schemeClr val="bg1"/>
                                    </a:solidFill>
                                    <a:latin typeface="Cambria Math" panose="02040503050406030204" pitchFamily="18" charset="0"/>
                                    <a:sym typeface="HarmonyOS Sans SC Light" panose="00000400000000000000" pitchFamily="2" charset="-122"/>
                                  </a:rPr>
                                  <m:t>𝑗</m:t>
                                </m:r>
                              </m:sub>
                            </m:sSub>
                            <m:r>
                              <a:rPr lang="en-US" altLang="zh-CN" sz="1600" b="0" i="1" smtClean="0">
                                <a:solidFill>
                                  <a:schemeClr val="bg1"/>
                                </a:solidFill>
                                <a:latin typeface="Cambria Math" panose="02040503050406030204" pitchFamily="18" charset="0"/>
                                <a:sym typeface="HarmonyOS Sans SC Light" panose="00000400000000000000" pitchFamily="2" charset="-122"/>
                              </a:rPr>
                              <m:t>)</m:t>
                            </m:r>
                          </m:e>
                        </m:nary>
                      </m:oMath>
                    </m:oMathPara>
                  </a14:m>
                  <a:endParaRPr lang="en-US" altLang="zh-CN" sz="1600" b="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endParaRPr>
                </a:p>
                <a:p>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bg1"/>
                                </a:solidFill>
                                <a:latin typeface="Cambria Math" panose="02040503050406030204" pitchFamily="18" charset="0"/>
                                <a:sym typeface="HarmonyOS Sans SC Light" panose="00000400000000000000" pitchFamily="2" charset="-122"/>
                              </a:rPr>
                            </m:ctrlPr>
                          </m:sSubPr>
                          <m:e>
                            <m:r>
                              <a:rPr lang="en-US" altLang="zh-CN" sz="1600" b="0" i="1" smtClean="0">
                                <a:solidFill>
                                  <a:schemeClr val="bg1"/>
                                </a:solidFill>
                                <a:latin typeface="Cambria Math" panose="02040503050406030204" pitchFamily="18" charset="0"/>
                                <a:sym typeface="HarmonyOS Sans SC Light" panose="00000400000000000000" pitchFamily="2" charset="-122"/>
                              </a:rPr>
                              <m:t>𝐷</m:t>
                            </m:r>
                          </m:e>
                          <m:sub>
                            <m:r>
                              <a:rPr lang="en-US" altLang="zh-CN" sz="1600" b="0" i="1" smtClean="0">
                                <a:solidFill>
                                  <a:schemeClr val="bg1"/>
                                </a:solidFill>
                                <a:latin typeface="Cambria Math" panose="02040503050406030204" pitchFamily="18" charset="0"/>
                                <a:sym typeface="HarmonyOS Sans SC Light" panose="00000400000000000000" pitchFamily="2" charset="-122"/>
                              </a:rPr>
                              <m:t>𝑐𝑒𝑛</m:t>
                            </m:r>
                          </m:sub>
                        </m:sSub>
                        <m:d>
                          <m:dPr>
                            <m:ctrlPr>
                              <a:rPr lang="en-US" altLang="zh-CN" sz="1600" b="0" i="1" smtClean="0">
                                <a:solidFill>
                                  <a:schemeClr val="bg1"/>
                                </a:solidFill>
                                <a:latin typeface="Cambria Math" panose="02040503050406030204" pitchFamily="18" charset="0"/>
                                <a:sym typeface="HarmonyOS Sans SC Light" panose="00000400000000000000" pitchFamily="2" charset="-122"/>
                              </a:rPr>
                            </m:ctrlPr>
                          </m:dPr>
                          <m:e>
                            <m:sSub>
                              <m:sSubPr>
                                <m:ctrlPr>
                                  <a:rPr lang="en-US" altLang="zh-CN" sz="1600" b="0" i="1" smtClean="0">
                                    <a:solidFill>
                                      <a:schemeClr val="bg1"/>
                                    </a:solidFill>
                                    <a:latin typeface="Cambria Math" panose="02040503050406030204" pitchFamily="18" charset="0"/>
                                    <a:sym typeface="HarmonyOS Sans SC Light" panose="00000400000000000000" pitchFamily="2" charset="-122"/>
                                  </a:rPr>
                                </m:ctrlPr>
                              </m:sSubPr>
                              <m:e>
                                <m:r>
                                  <a:rPr lang="en-US" altLang="zh-CN" sz="1600" b="0" i="1" smtClean="0">
                                    <a:solidFill>
                                      <a:schemeClr val="bg1"/>
                                    </a:solidFill>
                                    <a:latin typeface="Cambria Math" panose="02040503050406030204" pitchFamily="18" charset="0"/>
                                    <a:sym typeface="HarmonyOS Sans SC Light" panose="00000400000000000000" pitchFamily="2" charset="-122"/>
                                  </a:rPr>
                                  <m:t>𝐶</m:t>
                                </m:r>
                              </m:e>
                              <m:sub>
                                <m:r>
                                  <a:rPr lang="en-US" altLang="zh-CN" sz="1600" b="0" i="1" smtClean="0">
                                    <a:solidFill>
                                      <a:schemeClr val="bg1"/>
                                    </a:solidFill>
                                    <a:latin typeface="Cambria Math" panose="02040503050406030204" pitchFamily="18" charset="0"/>
                                    <a:sym typeface="HarmonyOS Sans SC Light" panose="00000400000000000000" pitchFamily="2" charset="-122"/>
                                  </a:rPr>
                                  <m:t>𝑖</m:t>
                                </m:r>
                              </m:sub>
                            </m:sSub>
                            <m:r>
                              <a:rPr lang="en-US" altLang="zh-CN" sz="1600" b="0" i="1" smtClean="0">
                                <a:solidFill>
                                  <a:schemeClr val="bg1"/>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bg1"/>
                                    </a:solidFill>
                                    <a:latin typeface="Cambria Math" panose="02040503050406030204" pitchFamily="18" charset="0"/>
                                    <a:sym typeface="HarmonyOS Sans SC Light" panose="00000400000000000000" pitchFamily="2" charset="-122"/>
                                  </a:rPr>
                                </m:ctrlPr>
                              </m:sSubPr>
                              <m:e>
                                <m:r>
                                  <a:rPr lang="en-US" altLang="zh-CN" sz="1600" b="0" i="1" smtClean="0">
                                    <a:solidFill>
                                      <a:schemeClr val="bg1"/>
                                    </a:solidFill>
                                    <a:latin typeface="Cambria Math" panose="02040503050406030204" pitchFamily="18" charset="0"/>
                                    <a:sym typeface="HarmonyOS Sans SC Light" panose="00000400000000000000" pitchFamily="2" charset="-122"/>
                                  </a:rPr>
                                  <m:t>𝐶</m:t>
                                </m:r>
                              </m:e>
                              <m:sub>
                                <m:r>
                                  <a:rPr lang="en-US" altLang="zh-CN" sz="1600" b="0" i="1" smtClean="0">
                                    <a:solidFill>
                                      <a:schemeClr val="bg1"/>
                                    </a:solidFill>
                                    <a:latin typeface="Cambria Math" panose="02040503050406030204" pitchFamily="18" charset="0"/>
                                    <a:sym typeface="HarmonyOS Sans SC Light" panose="00000400000000000000" pitchFamily="2" charset="-122"/>
                                  </a:rPr>
                                  <m:t>𝑗</m:t>
                                </m:r>
                              </m:sub>
                            </m:sSub>
                          </m:e>
                        </m:d>
                        <m:r>
                          <a:rPr lang="en-US" altLang="zh-CN" sz="1600" b="0" i="1" smtClean="0">
                            <a:solidFill>
                              <a:schemeClr val="bg1"/>
                            </a:solidFill>
                            <a:latin typeface="Cambria Math" panose="02040503050406030204" pitchFamily="18" charset="0"/>
                            <a:sym typeface="HarmonyOS Sans SC Light" panose="00000400000000000000" pitchFamily="2" charset="-122"/>
                          </a:rPr>
                          <m:t>=</m:t>
                        </m:r>
                        <m:r>
                          <a:rPr lang="en-US" altLang="zh-CN" sz="1600" b="0" i="1" smtClean="0">
                            <a:solidFill>
                              <a:schemeClr val="bg1"/>
                            </a:solidFill>
                            <a:latin typeface="Cambria Math" panose="02040503050406030204" pitchFamily="18" charset="0"/>
                            <a:sym typeface="HarmonyOS Sans SC Light" panose="00000400000000000000" pitchFamily="2" charset="-122"/>
                          </a:rPr>
                          <m:t>𝑑𝑖𝑠𝑡</m:t>
                        </m:r>
                        <m:r>
                          <a:rPr lang="en-US" altLang="zh-CN" sz="1600" b="0" i="1" smtClean="0">
                            <a:solidFill>
                              <a:schemeClr val="bg1"/>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bg1"/>
                                </a:solidFill>
                                <a:latin typeface="Cambria Math" panose="02040503050406030204" pitchFamily="18" charset="0"/>
                                <a:sym typeface="HarmonyOS Sans SC Light" panose="00000400000000000000" pitchFamily="2" charset="-122"/>
                              </a:rPr>
                            </m:ctrlPr>
                          </m:sSubPr>
                          <m:e>
                            <m:r>
                              <a:rPr lang="zh-CN" altLang="en-US" sz="1600" b="0" i="1" smtClean="0">
                                <a:solidFill>
                                  <a:schemeClr val="bg1"/>
                                </a:solidFill>
                                <a:latin typeface="Cambria Math" panose="02040503050406030204" pitchFamily="18" charset="0"/>
                                <a:sym typeface="HarmonyOS Sans SC Light" panose="00000400000000000000" pitchFamily="2" charset="-122"/>
                              </a:rPr>
                              <m:t>𝜇</m:t>
                            </m:r>
                          </m:e>
                          <m:sub>
                            <m:r>
                              <a:rPr lang="en-US" altLang="zh-CN" sz="1600" b="0" i="1" smtClean="0">
                                <a:solidFill>
                                  <a:schemeClr val="bg1"/>
                                </a:solidFill>
                                <a:latin typeface="Cambria Math" panose="02040503050406030204" pitchFamily="18" charset="0"/>
                                <a:sym typeface="HarmonyOS Sans SC Light" panose="00000400000000000000" pitchFamily="2" charset="-122"/>
                              </a:rPr>
                              <m:t>𝑖</m:t>
                            </m:r>
                          </m:sub>
                        </m:sSub>
                        <m:r>
                          <a:rPr lang="en-US" altLang="zh-CN" sz="1600" b="0" i="1" smtClean="0">
                            <a:solidFill>
                              <a:schemeClr val="bg1"/>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bg1"/>
                                </a:solidFill>
                                <a:latin typeface="Cambria Math" panose="02040503050406030204" pitchFamily="18" charset="0"/>
                                <a:sym typeface="HarmonyOS Sans SC Light" panose="00000400000000000000" pitchFamily="2" charset="-122"/>
                              </a:rPr>
                            </m:ctrlPr>
                          </m:sSubPr>
                          <m:e>
                            <m:r>
                              <a:rPr lang="zh-CN" altLang="en-US" sz="1600" i="1">
                                <a:solidFill>
                                  <a:schemeClr val="bg1"/>
                                </a:solidFill>
                                <a:latin typeface="Cambria Math" panose="02040503050406030204" pitchFamily="18" charset="0"/>
                                <a:sym typeface="HarmonyOS Sans SC Light" panose="00000400000000000000" pitchFamily="2" charset="-122"/>
                              </a:rPr>
                              <m:t>𝜇</m:t>
                            </m:r>
                          </m:e>
                          <m:sub>
                            <m:r>
                              <a:rPr lang="en-US" altLang="zh-CN" sz="1600" b="0" i="1" smtClean="0">
                                <a:solidFill>
                                  <a:schemeClr val="bg1"/>
                                </a:solidFill>
                                <a:latin typeface="Cambria Math" panose="02040503050406030204" pitchFamily="18" charset="0"/>
                                <a:sym typeface="HarmonyOS Sans SC Light" panose="00000400000000000000" pitchFamily="2" charset="-122"/>
                              </a:rPr>
                              <m:t>𝑗</m:t>
                            </m:r>
                          </m:sub>
                        </m:sSub>
                        <m:r>
                          <a:rPr lang="en-US" altLang="zh-CN" sz="1600" b="0" i="1" smtClean="0">
                            <a:solidFill>
                              <a:schemeClr val="bg1"/>
                            </a:solidFill>
                            <a:latin typeface="Cambria Math" panose="02040503050406030204" pitchFamily="18" charset="0"/>
                            <a:sym typeface="HarmonyOS Sans SC Light" panose="00000400000000000000" pitchFamily="2" charset="-122"/>
                          </a:rPr>
                          <m:t>)</m:t>
                        </m:r>
                      </m:oMath>
                    </m:oMathPara>
                  </a14:m>
                  <a:endParaRPr lang="en-US" altLang="zh-CN" sz="1600" b="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endParaRPr>
                </a:p>
                <a:p>
                  <a:r>
                    <a:rPr lang="en-US" altLang="zh-CN" sz="1600" b="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DB</a:t>
                  </a:r>
                  <a:r>
                    <a:rPr lang="zh-CN" altLang="en-US" sz="16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指数：</a:t>
                  </a:r>
                  <a14:m>
                    <m:oMath xmlns:m="http://schemas.openxmlformats.org/officeDocument/2006/math">
                      <m:r>
                        <a:rPr lang="en-US" altLang="zh-CN" sz="1600" b="0" i="1" smtClean="0">
                          <a:solidFill>
                            <a:schemeClr val="bg1"/>
                          </a:solidFill>
                          <a:latin typeface="Cambria Math" panose="02040503050406030204" pitchFamily="18" charset="0"/>
                          <a:sym typeface="HarmonyOS Sans SC Light" panose="00000400000000000000" pitchFamily="2" charset="-122"/>
                        </a:rPr>
                        <m:t>𝐷𝐵𝐼</m:t>
                      </m:r>
                      <m:r>
                        <a:rPr lang="en-US" altLang="zh-CN" sz="1600" b="0" i="1" smtClean="0">
                          <a:solidFill>
                            <a:schemeClr val="bg1"/>
                          </a:solidFill>
                          <a:latin typeface="Cambria Math" panose="02040503050406030204" pitchFamily="18" charset="0"/>
                          <a:sym typeface="HarmonyOS Sans SC Light" panose="00000400000000000000" pitchFamily="2" charset="-122"/>
                        </a:rPr>
                        <m:t>=</m:t>
                      </m:r>
                      <m:f>
                        <m:fPr>
                          <m:ctrlPr>
                            <a:rPr lang="en-US" altLang="zh-CN" sz="1600" b="0" i="1" smtClean="0">
                              <a:solidFill>
                                <a:schemeClr val="bg1"/>
                              </a:solidFill>
                              <a:latin typeface="Cambria Math" panose="02040503050406030204" pitchFamily="18" charset="0"/>
                              <a:sym typeface="HarmonyOS Sans SC Light" panose="00000400000000000000" pitchFamily="2" charset="-122"/>
                            </a:rPr>
                          </m:ctrlPr>
                        </m:fPr>
                        <m:num>
                          <m:r>
                            <a:rPr lang="en-US" altLang="zh-CN" sz="1600" b="0" i="1" smtClean="0">
                              <a:solidFill>
                                <a:schemeClr val="bg1"/>
                              </a:solidFill>
                              <a:latin typeface="Cambria Math" panose="02040503050406030204" pitchFamily="18" charset="0"/>
                              <a:sym typeface="HarmonyOS Sans SC Light" panose="00000400000000000000" pitchFamily="2" charset="-122"/>
                            </a:rPr>
                            <m:t>1</m:t>
                          </m:r>
                        </m:num>
                        <m:den>
                          <m:r>
                            <a:rPr lang="en-US" altLang="zh-CN" sz="1600" b="0" i="1" smtClean="0">
                              <a:solidFill>
                                <a:schemeClr val="bg1"/>
                              </a:solidFill>
                              <a:latin typeface="Cambria Math" panose="02040503050406030204" pitchFamily="18" charset="0"/>
                              <a:sym typeface="HarmonyOS Sans SC Light" panose="00000400000000000000" pitchFamily="2" charset="-122"/>
                            </a:rPr>
                            <m:t>𝑘</m:t>
                          </m:r>
                        </m:den>
                      </m:f>
                      <m:nary>
                        <m:naryPr>
                          <m:chr m:val="∑"/>
                          <m:ctrlPr>
                            <a:rPr lang="en-US" altLang="zh-CN" sz="1600" b="0" i="1" smtClean="0">
                              <a:solidFill>
                                <a:schemeClr val="bg1"/>
                              </a:solidFill>
                              <a:latin typeface="Cambria Math" panose="02040503050406030204" pitchFamily="18" charset="0"/>
                              <a:sym typeface="HarmonyOS Sans SC Light" panose="00000400000000000000" pitchFamily="2" charset="-122"/>
                            </a:rPr>
                          </m:ctrlPr>
                        </m:naryPr>
                        <m:sub>
                          <m:r>
                            <m:rPr>
                              <m:brk m:alnAt="23"/>
                            </m:rPr>
                            <a:rPr lang="en-US" altLang="zh-CN" sz="1600" b="0" i="1" smtClean="0">
                              <a:solidFill>
                                <a:schemeClr val="bg1"/>
                              </a:solidFill>
                              <a:latin typeface="Cambria Math" panose="02040503050406030204" pitchFamily="18" charset="0"/>
                              <a:sym typeface="HarmonyOS Sans SC Light" panose="00000400000000000000" pitchFamily="2" charset="-122"/>
                            </a:rPr>
                            <m:t>𝑖</m:t>
                          </m:r>
                          <m:r>
                            <a:rPr lang="en-US" altLang="zh-CN" sz="1600" b="0" i="1" smtClean="0">
                              <a:solidFill>
                                <a:schemeClr val="bg1"/>
                              </a:solidFill>
                              <a:latin typeface="Cambria Math" panose="02040503050406030204" pitchFamily="18" charset="0"/>
                              <a:sym typeface="HarmonyOS Sans SC Light" panose="00000400000000000000" pitchFamily="2" charset="-122"/>
                            </a:rPr>
                            <m:t>=1</m:t>
                          </m:r>
                        </m:sub>
                        <m:sup>
                          <m:r>
                            <a:rPr lang="en-US" altLang="zh-CN" sz="1600" b="0" i="1" smtClean="0">
                              <a:solidFill>
                                <a:schemeClr val="bg1"/>
                              </a:solidFill>
                              <a:latin typeface="Cambria Math" panose="02040503050406030204" pitchFamily="18" charset="0"/>
                              <a:sym typeface="HarmonyOS Sans SC Light" panose="00000400000000000000" pitchFamily="2" charset="-122"/>
                            </a:rPr>
                            <m:t>𝑘</m:t>
                          </m:r>
                        </m:sup>
                        <m:e>
                          <m:limLow>
                            <m:limLowPr>
                              <m:ctrlPr>
                                <a:rPr lang="en-US" altLang="zh-CN" sz="1600" b="0" i="1" smtClean="0">
                                  <a:solidFill>
                                    <a:schemeClr val="bg1"/>
                                  </a:solidFill>
                                  <a:latin typeface="Cambria Math" panose="02040503050406030204" pitchFamily="18" charset="0"/>
                                  <a:sym typeface="HarmonyOS Sans SC Light" panose="00000400000000000000" pitchFamily="2" charset="-122"/>
                                </a:rPr>
                              </m:ctrlPr>
                            </m:limLowPr>
                            <m:e>
                              <m:r>
                                <m:rPr>
                                  <m:sty m:val="p"/>
                                </m:rPr>
                                <a:rPr lang="en-US" altLang="zh-CN" sz="1600" b="0" i="1" smtClean="0">
                                  <a:solidFill>
                                    <a:schemeClr val="bg1"/>
                                  </a:solidFill>
                                  <a:latin typeface="Cambria Math" panose="02040503050406030204" pitchFamily="18" charset="0"/>
                                  <a:sym typeface="HarmonyOS Sans SC Light" panose="00000400000000000000" pitchFamily="2" charset="-122"/>
                                </a:rPr>
                                <m:t>max</m:t>
                              </m:r>
                            </m:e>
                            <m:lim>
                              <m:r>
                                <a:rPr lang="en-US" altLang="zh-CN" sz="1600" b="0" i="1" smtClean="0">
                                  <a:solidFill>
                                    <a:schemeClr val="bg1"/>
                                  </a:solidFill>
                                  <a:latin typeface="Cambria Math" panose="02040503050406030204" pitchFamily="18" charset="0"/>
                                  <a:sym typeface="HarmonyOS Sans SC Light" panose="00000400000000000000" pitchFamily="2" charset="-122"/>
                                </a:rPr>
                                <m:t>𝑖</m:t>
                              </m:r>
                              <m:r>
                                <a:rPr lang="en-US" altLang="zh-CN" sz="1600" b="0" i="1" smtClean="0">
                                  <a:solidFill>
                                    <a:schemeClr val="bg1"/>
                                  </a:solidFill>
                                  <a:latin typeface="Cambria Math" panose="02040503050406030204" pitchFamily="18" charset="0"/>
                                  <a:sym typeface="HarmonyOS Sans SC Light" panose="00000400000000000000" pitchFamily="2" charset="-122"/>
                                </a:rPr>
                                <m:t>≠</m:t>
                              </m:r>
                              <m:r>
                                <a:rPr lang="en-US" altLang="zh-CN" sz="1600" b="0" i="1" smtClean="0">
                                  <a:solidFill>
                                    <a:schemeClr val="bg1"/>
                                  </a:solidFill>
                                  <a:latin typeface="Cambria Math" panose="02040503050406030204" pitchFamily="18" charset="0"/>
                                  <a:sym typeface="HarmonyOS Sans SC Light" panose="00000400000000000000" pitchFamily="2" charset="-122"/>
                                </a:rPr>
                                <m:t>𝑗</m:t>
                              </m:r>
                            </m:lim>
                          </m:limLow>
                        </m:e>
                      </m:nary>
                      <m:r>
                        <a:rPr lang="en-US" altLang="zh-CN" sz="1600" b="0" i="1" smtClean="0">
                          <a:solidFill>
                            <a:schemeClr val="bg1"/>
                          </a:solidFill>
                          <a:latin typeface="Cambria Math" panose="02040503050406030204" pitchFamily="18" charset="0"/>
                          <a:sym typeface="HarmonyOS Sans SC Light" panose="00000400000000000000" pitchFamily="2" charset="-122"/>
                        </a:rPr>
                        <m:t>(</m:t>
                      </m:r>
                      <m:f>
                        <m:fPr>
                          <m:ctrlPr>
                            <a:rPr lang="en-US" altLang="zh-CN" sz="1600" b="0" i="1" smtClean="0">
                              <a:solidFill>
                                <a:schemeClr val="bg1"/>
                              </a:solidFill>
                              <a:latin typeface="Cambria Math" panose="02040503050406030204" pitchFamily="18" charset="0"/>
                              <a:sym typeface="HarmonyOS Sans SC Light" panose="00000400000000000000" pitchFamily="2" charset="-122"/>
                            </a:rPr>
                          </m:ctrlPr>
                        </m:fPr>
                        <m:num>
                          <m:r>
                            <a:rPr lang="en-US" altLang="zh-CN" sz="1600" b="0" i="1" smtClean="0">
                              <a:solidFill>
                                <a:schemeClr val="bg1"/>
                              </a:solidFill>
                              <a:latin typeface="Cambria Math" panose="02040503050406030204" pitchFamily="18" charset="0"/>
                              <a:sym typeface="HarmonyOS Sans SC Light" panose="00000400000000000000" pitchFamily="2" charset="-122"/>
                            </a:rPr>
                            <m:t>𝑎𝑣𝑔</m:t>
                          </m:r>
                          <m:d>
                            <m:dPr>
                              <m:ctrlPr>
                                <a:rPr lang="en-US" altLang="zh-CN" sz="1600" b="0" i="1" smtClean="0">
                                  <a:solidFill>
                                    <a:schemeClr val="bg1"/>
                                  </a:solidFill>
                                  <a:latin typeface="Cambria Math" panose="02040503050406030204" pitchFamily="18" charset="0"/>
                                  <a:sym typeface="HarmonyOS Sans SC Light" panose="00000400000000000000" pitchFamily="2" charset="-122"/>
                                </a:rPr>
                              </m:ctrlPr>
                            </m:dPr>
                            <m:e>
                              <m:sSub>
                                <m:sSubPr>
                                  <m:ctrlPr>
                                    <a:rPr lang="en-US" altLang="zh-CN" sz="1600" b="0" i="1" smtClean="0">
                                      <a:solidFill>
                                        <a:schemeClr val="bg1"/>
                                      </a:solidFill>
                                      <a:latin typeface="Cambria Math" panose="02040503050406030204" pitchFamily="18" charset="0"/>
                                      <a:sym typeface="HarmonyOS Sans SC Light" panose="00000400000000000000" pitchFamily="2" charset="-122"/>
                                    </a:rPr>
                                  </m:ctrlPr>
                                </m:sSubPr>
                                <m:e>
                                  <m:r>
                                    <a:rPr lang="en-US" altLang="zh-CN" sz="1600" b="0" i="1" smtClean="0">
                                      <a:solidFill>
                                        <a:schemeClr val="bg1"/>
                                      </a:solidFill>
                                      <a:latin typeface="Cambria Math" panose="02040503050406030204" pitchFamily="18" charset="0"/>
                                      <a:sym typeface="HarmonyOS Sans SC Light" panose="00000400000000000000" pitchFamily="2" charset="-122"/>
                                    </a:rPr>
                                    <m:t>𝐶</m:t>
                                  </m:r>
                                </m:e>
                                <m:sub>
                                  <m:r>
                                    <a:rPr lang="en-US" altLang="zh-CN" sz="1600" b="0" i="1" smtClean="0">
                                      <a:solidFill>
                                        <a:schemeClr val="bg1"/>
                                      </a:solidFill>
                                      <a:latin typeface="Cambria Math" panose="02040503050406030204" pitchFamily="18" charset="0"/>
                                      <a:sym typeface="HarmonyOS Sans SC Light" panose="00000400000000000000" pitchFamily="2" charset="-122"/>
                                    </a:rPr>
                                    <m:t>𝑖</m:t>
                                  </m:r>
                                </m:sub>
                              </m:sSub>
                            </m:e>
                          </m:d>
                          <m:r>
                            <a:rPr lang="en-US" altLang="zh-CN" sz="1600" b="0" i="1" smtClean="0">
                              <a:solidFill>
                                <a:schemeClr val="bg1"/>
                              </a:solidFill>
                              <a:latin typeface="Cambria Math" panose="02040503050406030204" pitchFamily="18" charset="0"/>
                              <a:sym typeface="HarmonyOS Sans SC Light" panose="00000400000000000000" pitchFamily="2" charset="-122"/>
                            </a:rPr>
                            <m:t>+</m:t>
                          </m:r>
                          <m:r>
                            <a:rPr lang="en-US" altLang="zh-CN" sz="1600" b="0" i="1" smtClean="0">
                              <a:solidFill>
                                <a:schemeClr val="bg1"/>
                              </a:solidFill>
                              <a:latin typeface="Cambria Math" panose="02040503050406030204" pitchFamily="18" charset="0"/>
                              <a:sym typeface="HarmonyOS Sans SC Light" panose="00000400000000000000" pitchFamily="2" charset="-122"/>
                            </a:rPr>
                            <m:t>𝑎𝑣𝑔</m:t>
                          </m:r>
                          <m:r>
                            <a:rPr lang="en-US" altLang="zh-CN" sz="1600" b="0" i="1" smtClean="0">
                              <a:solidFill>
                                <a:schemeClr val="bg1"/>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bg1"/>
                                  </a:solidFill>
                                  <a:latin typeface="Cambria Math" panose="02040503050406030204" pitchFamily="18" charset="0"/>
                                  <a:sym typeface="HarmonyOS Sans SC Light" panose="00000400000000000000" pitchFamily="2" charset="-122"/>
                                </a:rPr>
                              </m:ctrlPr>
                            </m:sSubPr>
                            <m:e>
                              <m:r>
                                <a:rPr lang="en-US" altLang="zh-CN" sz="1600" b="0" i="1" smtClean="0">
                                  <a:solidFill>
                                    <a:schemeClr val="bg1"/>
                                  </a:solidFill>
                                  <a:latin typeface="Cambria Math" panose="02040503050406030204" pitchFamily="18" charset="0"/>
                                  <a:sym typeface="HarmonyOS Sans SC Light" panose="00000400000000000000" pitchFamily="2" charset="-122"/>
                                </a:rPr>
                                <m:t>𝐶</m:t>
                              </m:r>
                            </m:e>
                            <m:sub>
                              <m:r>
                                <a:rPr lang="en-US" altLang="zh-CN" sz="1600" b="0" i="1" smtClean="0">
                                  <a:solidFill>
                                    <a:schemeClr val="bg1"/>
                                  </a:solidFill>
                                  <a:latin typeface="Cambria Math" panose="02040503050406030204" pitchFamily="18" charset="0"/>
                                  <a:sym typeface="HarmonyOS Sans SC Light" panose="00000400000000000000" pitchFamily="2" charset="-122"/>
                                </a:rPr>
                                <m:t>𝑗</m:t>
                              </m:r>
                            </m:sub>
                          </m:sSub>
                          <m:r>
                            <a:rPr lang="en-US" altLang="zh-CN" sz="1600" b="0" i="1" smtClean="0">
                              <a:solidFill>
                                <a:schemeClr val="bg1"/>
                              </a:solidFill>
                              <a:latin typeface="Cambria Math" panose="02040503050406030204" pitchFamily="18" charset="0"/>
                              <a:sym typeface="HarmonyOS Sans SC Light" panose="00000400000000000000" pitchFamily="2" charset="-122"/>
                            </a:rPr>
                            <m:t>)</m:t>
                          </m:r>
                        </m:num>
                        <m:den>
                          <m:r>
                            <a:rPr lang="en-US" altLang="zh-CN" sz="1600" b="0" i="1" smtClean="0">
                              <a:solidFill>
                                <a:schemeClr val="bg1"/>
                              </a:solidFill>
                              <a:latin typeface="Cambria Math" panose="02040503050406030204" pitchFamily="18" charset="0"/>
                              <a:sym typeface="HarmonyOS Sans SC Light" panose="00000400000000000000" pitchFamily="2" charset="-122"/>
                            </a:rPr>
                            <m:t>𝑑</m:t>
                          </m:r>
                          <m:r>
                            <a:rPr lang="en-US" altLang="zh-CN" sz="1600" b="0" i="1" smtClean="0">
                              <a:solidFill>
                                <a:schemeClr val="bg1"/>
                              </a:solidFill>
                              <a:latin typeface="Cambria Math" panose="02040503050406030204" pitchFamily="18" charset="0"/>
                              <a:sym typeface="HarmonyOS Sans SC Light" panose="00000400000000000000" pitchFamily="2" charset="-122"/>
                            </a:rPr>
                            <m:t>_</m:t>
                          </m:r>
                          <m:r>
                            <a:rPr lang="en-US" altLang="zh-CN" sz="1600" b="0" i="1" smtClean="0">
                              <a:solidFill>
                                <a:schemeClr val="bg1"/>
                              </a:solidFill>
                              <a:latin typeface="Cambria Math" panose="02040503050406030204" pitchFamily="18" charset="0"/>
                              <a:sym typeface="HarmonyOS Sans SC Light" panose="00000400000000000000" pitchFamily="2" charset="-122"/>
                            </a:rPr>
                            <m:t>𝑐𝑒𝑛</m:t>
                          </m:r>
                          <m:r>
                            <a:rPr lang="en-US" altLang="zh-CN" sz="1600" b="0" i="1" smtClean="0">
                              <a:solidFill>
                                <a:schemeClr val="bg1"/>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bg1"/>
                                  </a:solidFill>
                                  <a:latin typeface="Cambria Math" panose="02040503050406030204" pitchFamily="18" charset="0"/>
                                  <a:sym typeface="HarmonyOS Sans SC Light" panose="00000400000000000000" pitchFamily="2" charset="-122"/>
                                </a:rPr>
                              </m:ctrlPr>
                            </m:sSubPr>
                            <m:e>
                              <m:r>
                                <a:rPr lang="en-US" altLang="zh-CN" sz="1600" b="0" i="1" smtClean="0">
                                  <a:solidFill>
                                    <a:schemeClr val="bg1"/>
                                  </a:solidFill>
                                  <a:latin typeface="Cambria Math" panose="02040503050406030204" pitchFamily="18" charset="0"/>
                                  <a:sym typeface="HarmonyOS Sans SC Light" panose="00000400000000000000" pitchFamily="2" charset="-122"/>
                                </a:rPr>
                                <m:t>𝐶</m:t>
                              </m:r>
                            </m:e>
                            <m:sub>
                              <m:r>
                                <a:rPr lang="en-US" altLang="zh-CN" sz="1600" b="0" i="1" smtClean="0">
                                  <a:solidFill>
                                    <a:schemeClr val="bg1"/>
                                  </a:solidFill>
                                  <a:latin typeface="Cambria Math" panose="02040503050406030204" pitchFamily="18" charset="0"/>
                                  <a:sym typeface="HarmonyOS Sans SC Light" panose="00000400000000000000" pitchFamily="2" charset="-122"/>
                                </a:rPr>
                                <m:t>𝑖</m:t>
                              </m:r>
                            </m:sub>
                          </m:sSub>
                          <m:r>
                            <a:rPr lang="en-US" altLang="zh-CN" sz="1600" b="0" i="1" smtClean="0">
                              <a:solidFill>
                                <a:schemeClr val="bg1"/>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bg1"/>
                                  </a:solidFill>
                                  <a:latin typeface="Cambria Math" panose="02040503050406030204" pitchFamily="18" charset="0"/>
                                  <a:sym typeface="HarmonyOS Sans SC Light" panose="00000400000000000000" pitchFamily="2" charset="-122"/>
                                </a:rPr>
                              </m:ctrlPr>
                            </m:sSubPr>
                            <m:e>
                              <m:r>
                                <a:rPr lang="en-US" altLang="zh-CN" sz="1600" b="0" i="1" smtClean="0">
                                  <a:solidFill>
                                    <a:schemeClr val="bg1"/>
                                  </a:solidFill>
                                  <a:latin typeface="Cambria Math" panose="02040503050406030204" pitchFamily="18" charset="0"/>
                                  <a:sym typeface="HarmonyOS Sans SC Light" panose="00000400000000000000" pitchFamily="2" charset="-122"/>
                                </a:rPr>
                                <m:t>𝐶</m:t>
                              </m:r>
                            </m:e>
                            <m:sub>
                              <m:r>
                                <a:rPr lang="en-US" altLang="zh-CN" sz="1600" b="0" i="1" smtClean="0">
                                  <a:solidFill>
                                    <a:schemeClr val="bg1"/>
                                  </a:solidFill>
                                  <a:latin typeface="Cambria Math" panose="02040503050406030204" pitchFamily="18" charset="0"/>
                                  <a:sym typeface="HarmonyOS Sans SC Light" panose="00000400000000000000" pitchFamily="2" charset="-122"/>
                                </a:rPr>
                                <m:t>𝑗</m:t>
                              </m:r>
                            </m:sub>
                          </m:sSub>
                          <m:r>
                            <a:rPr lang="en-US" altLang="zh-CN" sz="1600" b="0" i="1" smtClean="0">
                              <a:solidFill>
                                <a:schemeClr val="bg1"/>
                              </a:solidFill>
                              <a:latin typeface="Cambria Math" panose="02040503050406030204" pitchFamily="18" charset="0"/>
                              <a:sym typeface="HarmonyOS Sans SC Light" panose="00000400000000000000" pitchFamily="2" charset="-122"/>
                            </a:rPr>
                            <m:t>)</m:t>
                          </m:r>
                        </m:den>
                      </m:f>
                      <m:r>
                        <a:rPr lang="en-US" altLang="zh-CN" sz="1600" b="0" i="1" smtClean="0">
                          <a:solidFill>
                            <a:schemeClr val="bg1"/>
                          </a:solidFill>
                          <a:latin typeface="Cambria Math" panose="02040503050406030204" pitchFamily="18" charset="0"/>
                          <a:sym typeface="HarmonyOS Sans SC Light" panose="00000400000000000000" pitchFamily="2" charset="-122"/>
                        </a:rPr>
                        <m:t>)</m:t>
                      </m:r>
                    </m:oMath>
                  </a14:m>
                  <a:endParaRPr lang="en-US" altLang="zh-CN" sz="1600" b="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endParaRPr>
                </a:p>
                <a:p>
                  <a:endParaRPr lang="en-US" altLang="zh-CN" sz="16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endParaRPr>
                </a:p>
                <a:p>
                  <a:endParaRPr lang="en-US" altLang="zh-CN" sz="16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endParaRPr>
                </a:p>
              </p:txBody>
            </p:sp>
          </mc:Choice>
          <mc:Fallback xmlns="">
            <p:sp>
              <p:nvSpPr>
                <p:cNvPr id="21" name="文本框 20">
                  <a:extLst>
                    <a:ext uri="{FF2B5EF4-FFF2-40B4-BE49-F238E27FC236}">
                      <a16:creationId xmlns:a16="http://schemas.microsoft.com/office/drawing/2014/main" id="{CAAA571A-A522-E01D-D908-BA651F13AE99}"/>
                    </a:ext>
                  </a:extLst>
                </p:cNvPr>
                <p:cNvSpPr txBox="1">
                  <a:spLocks noRot="1" noChangeAspect="1" noMove="1" noResize="1" noEditPoints="1" noAdjustHandles="1" noChangeArrowheads="1" noChangeShapeType="1" noTextEdit="1"/>
                </p:cNvSpPr>
                <p:nvPr/>
              </p:nvSpPr>
              <p:spPr>
                <a:xfrm>
                  <a:off x="283598" y="2190603"/>
                  <a:ext cx="2966425" cy="3190425"/>
                </a:xfrm>
                <a:prstGeom prst="rect">
                  <a:avLst/>
                </a:prstGeom>
                <a:blipFill>
                  <a:blip r:embed="rId4"/>
                  <a:stretch>
                    <a:fillRect l="-795"/>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DCDC5EDB-E9CA-835B-F863-80EAA4892914}"/>
                </a:ext>
              </a:extLst>
            </p:cNvPr>
            <p:cNvSpPr txBox="1"/>
            <p:nvPr/>
          </p:nvSpPr>
          <p:spPr>
            <a:xfrm>
              <a:off x="283599" y="1906534"/>
              <a:ext cx="2235567" cy="369332"/>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聚类性能度量内部指标</a:t>
              </a:r>
            </a:p>
          </p:txBody>
        </p:sp>
      </p:grpSp>
      <p:grpSp>
        <p:nvGrpSpPr>
          <p:cNvPr id="23" name="组合 22">
            <a:extLst>
              <a:ext uri="{FF2B5EF4-FFF2-40B4-BE49-F238E27FC236}">
                <a16:creationId xmlns:a16="http://schemas.microsoft.com/office/drawing/2014/main" id="{7EDCF935-45AC-A08B-5C49-A317C0321CF9}"/>
              </a:ext>
            </a:extLst>
          </p:cNvPr>
          <p:cNvGrpSpPr/>
          <p:nvPr/>
        </p:nvGrpSpPr>
        <p:grpSpPr>
          <a:xfrm>
            <a:off x="6556799" y="802067"/>
            <a:ext cx="4985935" cy="3190979"/>
            <a:chOff x="573907" y="1933761"/>
            <a:chExt cx="2972566" cy="3190979"/>
          </a:xfrm>
        </p:grpSpPr>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B08BC8FB-8A18-DAE1-4CC1-DD7EA99C707A}"/>
                    </a:ext>
                  </a:extLst>
                </p:cNvPr>
                <p:cNvSpPr txBox="1"/>
                <p:nvPr/>
              </p:nvSpPr>
              <p:spPr>
                <a:xfrm>
                  <a:off x="581967" y="2190603"/>
                  <a:ext cx="2964506" cy="2934137"/>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假定样本集</a:t>
                  </a:r>
                  <a14:m>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𝐷</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1</m:t>
                          </m:r>
                        </m:sub>
                      </m:s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2</m:t>
                          </m:r>
                        </m:sub>
                      </m:s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𝑚</m:t>
                          </m:r>
                        </m:sub>
                      </m:s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oMath>
                  </a14:m>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包含</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m</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个无标记样本，每个样本</a:t>
                  </a:r>
                  <a14:m>
                    <m:oMath xmlns:m="http://schemas.openxmlformats.org/officeDocument/2006/math">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𝑖</m:t>
                          </m:r>
                        </m:sub>
                      </m:sSub>
                    </m:oMath>
                  </a14:m>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是一个</a:t>
                  </a:r>
                  <a:r>
                    <a:rPr lang="en-US" altLang="zh-CN"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n</a:t>
                  </a:r>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维特征向量，则聚类算法将样本划分为</a:t>
                  </a:r>
                  <a:r>
                    <a:rPr lang="en-US" altLang="zh-CN"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k</a:t>
                  </a:r>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个不相交的簇</a:t>
                  </a:r>
                  <a14:m>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𝐶</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𝑙</m:t>
                          </m:r>
                        </m:sub>
                      </m:s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𝑙</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=1,2,……,</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𝑐</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oMath>
                  </a14:m>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，其中</a:t>
                  </a:r>
                  <a14:m>
                    <m:oMath xmlns:m="http://schemas.openxmlformats.org/officeDocument/2006/math">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𝐶</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𝑖</m:t>
                          </m:r>
                        </m:sub>
                      </m:sSub>
                      <m:nary>
                        <m:naryPr>
                          <m:chr m:val="⋂"/>
                          <m:limLoc m:val="subSup"/>
                          <m:grow m:val="on"/>
                          <m:supHide m:val="on"/>
                          <m:ctrlP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ctrlPr>
                        </m:naryPr>
                        <m:sub>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𝑖</m:t>
                          </m:r>
                          <m:r>
                            <a:rPr lang="en-US" altLang="zh-CN" sz="1600" b="0" i="0" dirty="0"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𝑗</m:t>
                          </m:r>
                        </m:sub>
                        <m:sup/>
                        <m:e>
                          <m:sSub>
                            <m:sSubPr>
                              <m:ctrlP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𝐶</m:t>
                              </m:r>
                            </m:e>
                            <m:sub>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𝑗</m:t>
                              </m:r>
                            </m:sub>
                          </m:sSub>
                        </m:e>
                      </m:nary>
                      <m:r>
                        <a:rPr lang="en-US" altLang="zh-CN" sz="1600" b="0" i="0" dirty="0"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𝜙</m:t>
                      </m:r>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zh-CN" altLang="en-US" sz="1600" i="1" dirty="0">
                          <a:solidFill>
                            <a:schemeClr val="tx1">
                              <a:lumMod val="75000"/>
                              <a:lumOff val="25000"/>
                            </a:schemeClr>
                          </a:solidFill>
                          <a:latin typeface="Cambria Math" panose="02040503050406030204" pitchFamily="18" charset="0"/>
                          <a:sym typeface="HarmonyOS Sans SC Light" panose="00000400000000000000" pitchFamily="2" charset="-122"/>
                        </a:rPr>
                        <m:t>且</m:t>
                      </m:r>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𝐷</m:t>
                      </m:r>
                      <m:r>
                        <a:rPr lang="en-US" altLang="zh-CN" sz="1600" b="0" i="0" dirty="0" smtClean="0">
                          <a:solidFill>
                            <a:schemeClr val="tx1">
                              <a:lumMod val="75000"/>
                              <a:lumOff val="25000"/>
                            </a:schemeClr>
                          </a:solidFill>
                          <a:latin typeface="Cambria Math" panose="02040503050406030204" pitchFamily="18" charset="0"/>
                          <a:sym typeface="HarmonyOS Sans SC Light" panose="00000400000000000000" pitchFamily="2" charset="-122"/>
                        </a:rPr>
                        <m:t>=</m:t>
                      </m:r>
                      <m:nary>
                        <m:naryPr>
                          <m:chr m:val="⋃"/>
                          <m:limLoc m:val="subSup"/>
                          <m:grow m:val="on"/>
                          <m:ctrlP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ctrlPr>
                        </m:naryPr>
                        <m:sub>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𝑙</m:t>
                          </m:r>
                          <m:r>
                            <a:rPr lang="en-US" altLang="zh-CN" sz="1600" b="0" i="0" dirty="0" smtClean="0">
                              <a:solidFill>
                                <a:schemeClr val="tx1">
                                  <a:lumMod val="75000"/>
                                  <a:lumOff val="25000"/>
                                </a:schemeClr>
                              </a:solidFill>
                              <a:latin typeface="Cambria Math" panose="02040503050406030204" pitchFamily="18" charset="0"/>
                              <a:sym typeface="HarmonyOS Sans SC Light" panose="00000400000000000000" pitchFamily="2" charset="-122"/>
                            </a:rPr>
                            <m:t>=1</m:t>
                          </m:r>
                        </m:sub>
                        <m:sup>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𝐶</m:t>
                          </m:r>
                        </m:sup>
                        <m:e>
                          <m:sSub>
                            <m:sSubPr>
                              <m:ctrlP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𝐶</m:t>
                              </m:r>
                            </m:e>
                            <m:sub>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𝑙</m:t>
                              </m:r>
                            </m:sub>
                          </m:sSub>
                        </m:e>
                      </m:nary>
                      <m:r>
                        <a:rPr lang="zh-CN" altLang="en-US" sz="1600" i="1" dirty="0">
                          <a:solidFill>
                            <a:schemeClr val="tx1">
                              <a:lumMod val="75000"/>
                              <a:lumOff val="25000"/>
                            </a:schemeClr>
                          </a:solidFill>
                          <a:latin typeface="Cambria Math" panose="02040503050406030204" pitchFamily="18" charset="0"/>
                          <a:sym typeface="HarmonyOS Sans SC Light" panose="00000400000000000000" pitchFamily="2" charset="-122"/>
                        </a:rPr>
                        <m:t>。</m:t>
                      </m:r>
                    </m:oMath>
                  </a14:m>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相应地，我们可以使用</a:t>
                  </a:r>
                  <a14:m>
                    <m:oMath xmlns:m="http://schemas.openxmlformats.org/officeDocument/2006/math">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zh-CN" altLang="en-US"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𝜆</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𝑗</m:t>
                          </m:r>
                        </m:sub>
                      </m:sSub>
                      <m:r>
                        <a:rPr lang="zh-CN" altLang="en-US"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𝜖</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{1,2,</m:t>
                      </m:r>
                      <m: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𝑐</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oMath>
                  </a14:m>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来表示样本</a:t>
                  </a:r>
                  <a14:m>
                    <m:oMath xmlns:m="http://schemas.openxmlformats.org/officeDocument/2006/math">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𝑖</m:t>
                          </m:r>
                        </m:sub>
                      </m:sSub>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的</m:t>
                      </m:r>
                    </m:oMath>
                  </a14:m>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簇标记。由此聚类的结果可以表示为</a:t>
                  </a:r>
                  <a14:m>
                    <m:oMath xmlns:m="http://schemas.openxmlformats.org/officeDocument/2006/math">
                      <m:r>
                        <a:rPr lang="zh-CN" altLang="en-US" sz="1600" b="1" i="1" smtClean="0">
                          <a:solidFill>
                            <a:schemeClr val="tx1">
                              <a:lumMod val="75000"/>
                              <a:lumOff val="25000"/>
                            </a:schemeClr>
                          </a:solidFill>
                          <a:latin typeface="Cambria Math" panose="02040503050406030204" pitchFamily="18" charset="0"/>
                          <a:sym typeface="HarmonyOS Sans SC Light" panose="00000400000000000000" pitchFamily="2" charset="-122"/>
                        </a:rPr>
                        <m:t>𝝀</m:t>
                      </m:r>
                      <m:r>
                        <a:rPr lang="en-US" altLang="zh-CN" sz="1600" b="1"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zh-CN" altLang="en-US"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𝜆</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1</m:t>
                          </m:r>
                        </m:sub>
                      </m:s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𝜆</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2</m:t>
                          </m:r>
                        </m:sub>
                      </m:s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𝜆</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𝑚</m:t>
                          </m:r>
                        </m:sub>
                      </m:s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oMath>
                  </a14:m>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a:p>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p:txBody>
            </p:sp>
          </mc:Choice>
          <mc:Fallback xmlns="">
            <p:sp>
              <p:nvSpPr>
                <p:cNvPr id="24" name="文本框 23">
                  <a:extLst>
                    <a:ext uri="{FF2B5EF4-FFF2-40B4-BE49-F238E27FC236}">
                      <a16:creationId xmlns:a16="http://schemas.microsoft.com/office/drawing/2014/main" id="{B08BC8FB-8A18-DAE1-4CC1-DD7EA99C707A}"/>
                    </a:ext>
                  </a:extLst>
                </p:cNvPr>
                <p:cNvSpPr txBox="1">
                  <a:spLocks noRot="1" noChangeAspect="1" noMove="1" noResize="1" noEditPoints="1" noAdjustHandles="1" noChangeArrowheads="1" noChangeShapeType="1" noTextEdit="1"/>
                </p:cNvSpPr>
                <p:nvPr/>
              </p:nvSpPr>
              <p:spPr>
                <a:xfrm>
                  <a:off x="581967" y="2190603"/>
                  <a:ext cx="2964506" cy="2934137"/>
                </a:xfrm>
                <a:prstGeom prst="rect">
                  <a:avLst/>
                </a:prstGeom>
                <a:blipFill>
                  <a:blip r:embed="rId5"/>
                  <a:stretch>
                    <a:fillRect l="-3190" r="-4908"/>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BF25564E-4F33-96FA-D04D-7B1656F1653C}"/>
                </a:ext>
              </a:extLst>
            </p:cNvPr>
            <p:cNvSpPr txBox="1"/>
            <p:nvPr/>
          </p:nvSpPr>
          <p:spPr>
            <a:xfrm>
              <a:off x="573907" y="1933761"/>
              <a:ext cx="2235567" cy="369332"/>
            </a:xfrm>
            <a:prstGeom prst="rect">
              <a:avLst/>
            </a:prstGeom>
            <a:noFill/>
          </p:spPr>
          <p:txBody>
            <a:bodyPr wrap="square" rtlCol="0">
              <a:spAutoFit/>
            </a:bodyPr>
            <a:lstStyle>
              <a:defPPr>
                <a:defRPr lang="zh-CN"/>
              </a:defPPr>
              <a:lvl1pPr>
                <a:defRPr b="1">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dirty="0">
                  <a:solidFill>
                    <a:srgbClr val="41675D"/>
                  </a:solidFill>
                  <a:latin typeface="等线" panose="02010600030101010101" pitchFamily="2" charset="-122"/>
                  <a:ea typeface="等线" panose="02010600030101010101" pitchFamily="2" charset="-122"/>
                  <a:sym typeface="HarmonyOS Sans SC Light" panose="00000400000000000000" pitchFamily="2" charset="-122"/>
                </a:rPr>
                <a:t>聚类定义</a:t>
              </a:r>
            </a:p>
          </p:txBody>
        </p:sp>
      </p:grpSp>
    </p:spTree>
    <p:extLst>
      <p:ext uri="{BB962C8B-B14F-4D97-AF65-F5344CB8AC3E}">
        <p14:creationId xmlns:p14="http://schemas.microsoft.com/office/powerpoint/2010/main" val="170287117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7348A6-9AB5-0816-15CB-DFF793B0DF23}"/>
              </a:ext>
            </a:extLst>
          </p:cNvPr>
          <p:cNvSpPr txBox="1"/>
          <p:nvPr/>
        </p:nvSpPr>
        <p:spPr>
          <a:xfrm>
            <a:off x="4017902" y="430299"/>
            <a:ext cx="3413114" cy="3770263"/>
          </a:xfrm>
          <a:prstGeom prst="rect">
            <a:avLst/>
          </a:prstGeom>
          <a:noFill/>
        </p:spPr>
        <p:txBody>
          <a:bodyPr wrap="none" rtlCol="0">
            <a:spAutoFit/>
          </a:bodyPr>
          <a:lstStyle/>
          <a:p>
            <a:r>
              <a:rPr lang="en-US" altLang="zh-CN" sz="23900" dirty="0">
                <a:gradFill>
                  <a:gsLst>
                    <a:gs pos="52300">
                      <a:srgbClr val="41675D">
                        <a:alpha val="27000"/>
                      </a:srgbClr>
                    </a:gs>
                    <a:gs pos="0">
                      <a:srgbClr val="41675D"/>
                    </a:gs>
                    <a:gs pos="100000">
                      <a:srgbClr val="41675D">
                        <a:alpha val="0"/>
                      </a:srgbClr>
                    </a:gs>
                  </a:gsLst>
                  <a:lin ang="5400000" scaled="1"/>
                </a:gradFill>
                <a:latin typeface="等线" panose="02010600030101010101" pitchFamily="2" charset="-122"/>
                <a:ea typeface="等线" panose="02010600030101010101" pitchFamily="2" charset="-122"/>
              </a:rPr>
              <a:t>02</a:t>
            </a:r>
            <a:endParaRPr lang="zh-CN" altLang="en-US" sz="23900" dirty="0">
              <a:gradFill>
                <a:gsLst>
                  <a:gs pos="52300">
                    <a:srgbClr val="41675D">
                      <a:alpha val="27000"/>
                    </a:srgbClr>
                  </a:gs>
                  <a:gs pos="0">
                    <a:srgbClr val="41675D"/>
                  </a:gs>
                  <a:gs pos="100000">
                    <a:srgbClr val="41675D">
                      <a:alpha val="0"/>
                    </a:srgbClr>
                  </a:gs>
                </a:gsLst>
                <a:lin ang="5400000" scaled="1"/>
              </a:gradFill>
              <a:latin typeface="等线" panose="02010600030101010101" pitchFamily="2" charset="-122"/>
              <a:ea typeface="等线" panose="02010600030101010101" pitchFamily="2" charset="-122"/>
            </a:endParaRPr>
          </a:p>
        </p:txBody>
      </p:sp>
      <p:grpSp>
        <p:nvGrpSpPr>
          <p:cNvPr id="3959" name="组合 3958">
            <a:extLst>
              <a:ext uri="{FF2B5EF4-FFF2-40B4-BE49-F238E27FC236}">
                <a16:creationId xmlns:a16="http://schemas.microsoft.com/office/drawing/2014/main" id="{4EF644B2-4935-F5BF-ED3F-0E3FB051DBDE}"/>
              </a:ext>
            </a:extLst>
          </p:cNvPr>
          <p:cNvGrpSpPr/>
          <p:nvPr/>
        </p:nvGrpSpPr>
        <p:grpSpPr>
          <a:xfrm>
            <a:off x="0" y="2595863"/>
            <a:ext cx="12192000" cy="2660375"/>
            <a:chOff x="0" y="3450986"/>
            <a:chExt cx="12192000" cy="2660375"/>
          </a:xfrm>
        </p:grpSpPr>
        <p:pic>
          <p:nvPicPr>
            <p:cNvPr id="3920" name="图片 3919">
              <a:extLst>
                <a:ext uri="{FF2B5EF4-FFF2-40B4-BE49-F238E27FC236}">
                  <a16:creationId xmlns:a16="http://schemas.microsoft.com/office/drawing/2014/main" id="{9847AAD2-94E0-C96A-BAF9-91D4D977D45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84803" y="4777898"/>
              <a:ext cx="8777092" cy="1333463"/>
            </a:xfrm>
            <a:prstGeom prst="rect">
              <a:avLst/>
            </a:prstGeom>
          </p:spPr>
        </p:pic>
        <p:sp>
          <p:nvSpPr>
            <p:cNvPr id="3921" name="矩形: 圆角 3920">
              <a:extLst>
                <a:ext uri="{FF2B5EF4-FFF2-40B4-BE49-F238E27FC236}">
                  <a16:creationId xmlns:a16="http://schemas.microsoft.com/office/drawing/2014/main" id="{002ABE63-AADC-8A85-E511-E91F35408EE3}"/>
                </a:ext>
              </a:extLst>
            </p:cNvPr>
            <p:cNvSpPr/>
            <p:nvPr/>
          </p:nvSpPr>
          <p:spPr>
            <a:xfrm>
              <a:off x="0" y="3450986"/>
              <a:ext cx="12192000" cy="1333463"/>
            </a:xfrm>
            <a:prstGeom prst="roundRect">
              <a:avLst>
                <a:gd name="adj" fmla="val 0"/>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sp>
        <p:nvSpPr>
          <p:cNvPr id="3929" name="文本框 3928">
            <a:extLst>
              <a:ext uri="{FF2B5EF4-FFF2-40B4-BE49-F238E27FC236}">
                <a16:creationId xmlns:a16="http://schemas.microsoft.com/office/drawing/2014/main" id="{0C8AB590-2055-E7A4-BF92-BB82F3363E11}"/>
              </a:ext>
            </a:extLst>
          </p:cNvPr>
          <p:cNvSpPr txBox="1"/>
          <p:nvPr/>
        </p:nvSpPr>
        <p:spPr>
          <a:xfrm>
            <a:off x="4399924" y="2882036"/>
            <a:ext cx="3435556" cy="707886"/>
          </a:xfrm>
          <a:prstGeom prst="rect">
            <a:avLst/>
          </a:prstGeom>
          <a:noFill/>
        </p:spPr>
        <p:txBody>
          <a:bodyPr wrap="none" rtlCol="0">
            <a:spAutoFit/>
          </a:bodyPr>
          <a:lstStyle/>
          <a:p>
            <a:pPr algn="ctr" eaLnBrk="1" hangingPunct="1"/>
            <a:r>
              <a:rPr lang="en-US" altLang="zh-CN" sz="4000" b="1" dirty="0">
                <a:solidFill>
                  <a:schemeClr val="bg1"/>
                </a:solidFill>
                <a:latin typeface="等线" panose="02010600030101010101" pitchFamily="2" charset="-122"/>
                <a:ea typeface="等线" panose="02010600030101010101" pitchFamily="2" charset="-122"/>
                <a:cs typeface="+mn-ea"/>
                <a:sym typeface="+mn-lt"/>
              </a:rPr>
              <a:t>K-means</a:t>
            </a:r>
            <a:r>
              <a:rPr lang="zh-CN" altLang="en-US" sz="4000" b="1" dirty="0">
                <a:solidFill>
                  <a:schemeClr val="bg1"/>
                </a:solidFill>
                <a:latin typeface="等线" panose="02010600030101010101" pitchFamily="2" charset="-122"/>
                <a:ea typeface="等线" panose="02010600030101010101" pitchFamily="2" charset="-122"/>
                <a:cs typeface="+mn-ea"/>
                <a:sym typeface="+mn-lt"/>
              </a:rPr>
              <a:t> 聚类</a:t>
            </a:r>
          </a:p>
        </p:txBody>
      </p:sp>
      <p:grpSp>
        <p:nvGrpSpPr>
          <p:cNvPr id="3947" name="组合 3946">
            <a:extLst>
              <a:ext uri="{FF2B5EF4-FFF2-40B4-BE49-F238E27FC236}">
                <a16:creationId xmlns:a16="http://schemas.microsoft.com/office/drawing/2014/main" id="{BEE2BC52-AC25-F00D-620B-65272C2A3D2C}"/>
              </a:ext>
            </a:extLst>
          </p:cNvPr>
          <p:cNvGrpSpPr/>
          <p:nvPr/>
        </p:nvGrpSpPr>
        <p:grpSpPr>
          <a:xfrm>
            <a:off x="2946052" y="2902212"/>
            <a:ext cx="6299895" cy="667535"/>
            <a:chOff x="2495404" y="2589213"/>
            <a:chExt cx="6299895" cy="667535"/>
          </a:xfrm>
        </p:grpSpPr>
        <p:sp>
          <p:nvSpPr>
            <p:cNvPr id="3945" name="左大括号 3944">
              <a:extLst>
                <a:ext uri="{FF2B5EF4-FFF2-40B4-BE49-F238E27FC236}">
                  <a16:creationId xmlns:a16="http://schemas.microsoft.com/office/drawing/2014/main" id="{D78781F7-B47B-BCC2-1943-ABE6A785AA5E}"/>
                </a:ext>
              </a:extLst>
            </p:cNvPr>
            <p:cNvSpPr/>
            <p:nvPr/>
          </p:nvSpPr>
          <p:spPr>
            <a:xfrm>
              <a:off x="2495404" y="2589214"/>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3946" name="左大括号 3945">
              <a:extLst>
                <a:ext uri="{FF2B5EF4-FFF2-40B4-BE49-F238E27FC236}">
                  <a16:creationId xmlns:a16="http://schemas.microsoft.com/office/drawing/2014/main" id="{1DC0BF02-2552-A04D-243B-A173A7E10E05}"/>
                </a:ext>
              </a:extLst>
            </p:cNvPr>
            <p:cNvSpPr/>
            <p:nvPr/>
          </p:nvSpPr>
          <p:spPr>
            <a:xfrm rot="10800000">
              <a:off x="8639851" y="2589213"/>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sp>
        <p:nvSpPr>
          <p:cNvPr id="4" name="文本框 3">
            <a:extLst>
              <a:ext uri="{FF2B5EF4-FFF2-40B4-BE49-F238E27FC236}">
                <a16:creationId xmlns:a16="http://schemas.microsoft.com/office/drawing/2014/main" id="{6085CADE-9F7D-1867-E5CC-9C00CEC45BD4}"/>
              </a:ext>
            </a:extLst>
          </p:cNvPr>
          <p:cNvSpPr txBox="1"/>
          <p:nvPr/>
        </p:nvSpPr>
        <p:spPr>
          <a:xfrm>
            <a:off x="2260600" y="5019383"/>
            <a:ext cx="7670800" cy="1526187"/>
          </a:xfrm>
          <a:prstGeom prst="rect">
            <a:avLst/>
          </a:prstGeom>
          <a:noFill/>
        </p:spPr>
        <p:txBody>
          <a:bodyPr wrap="square">
            <a:spAutoFit/>
          </a:bodyPr>
          <a:lstStyle/>
          <a:p>
            <a:pPr algn="ctr">
              <a:lnSpc>
                <a:spcPct val="150000"/>
              </a:lnSpc>
            </a:pPr>
            <a:r>
              <a:rPr lang="en-US" altLang="zh-CN" sz="1600" b="1" i="0" dirty="0">
                <a:solidFill>
                  <a:srgbClr val="7F7F7F"/>
                </a:solidFill>
                <a:effectLst/>
                <a:highlight>
                  <a:srgbClr val="FFFFFF"/>
                </a:highlight>
                <a:latin typeface="等线" panose="02010600030101010101" pitchFamily="2" charset="-122"/>
                <a:ea typeface="等线" panose="02010600030101010101" pitchFamily="2" charset="-122"/>
              </a:rPr>
              <a:t>k-</a:t>
            </a:r>
            <a:r>
              <a:rPr lang="zh-CN" altLang="en-US" sz="1600" b="1" i="0" dirty="0">
                <a:solidFill>
                  <a:srgbClr val="7F7F7F"/>
                </a:solidFill>
                <a:effectLst/>
                <a:highlight>
                  <a:srgbClr val="FFFFFF"/>
                </a:highlight>
                <a:latin typeface="等线" panose="02010600030101010101" pitchFamily="2" charset="-122"/>
                <a:ea typeface="等线" panose="02010600030101010101" pitchFamily="2" charset="-122"/>
              </a:rPr>
              <a:t>均值聚类是一种常用的聚类算法，用于将数据集中的样本分成 </a:t>
            </a:r>
            <a:r>
              <a:rPr lang="en-US" altLang="zh-CN" sz="1600" b="1" i="0" dirty="0">
                <a:solidFill>
                  <a:srgbClr val="7F7F7F"/>
                </a:solidFill>
                <a:effectLst/>
                <a:highlight>
                  <a:srgbClr val="FFFFFF"/>
                </a:highlight>
                <a:latin typeface="等线" panose="02010600030101010101" pitchFamily="2" charset="-122"/>
                <a:ea typeface="等线" panose="02010600030101010101" pitchFamily="2" charset="-122"/>
              </a:rPr>
              <a:t>k </a:t>
            </a:r>
            <a:r>
              <a:rPr lang="zh-CN" altLang="en-US" sz="1600" b="1" i="0" dirty="0">
                <a:solidFill>
                  <a:srgbClr val="7F7F7F"/>
                </a:solidFill>
                <a:effectLst/>
                <a:highlight>
                  <a:srgbClr val="FFFFFF"/>
                </a:highlight>
                <a:latin typeface="等线" panose="02010600030101010101" pitchFamily="2" charset="-122"/>
                <a:ea typeface="等线" panose="02010600030101010101" pitchFamily="2" charset="-122"/>
              </a:rPr>
              <a:t>个类别。它的原理是将样本分配给 </a:t>
            </a:r>
            <a:r>
              <a:rPr lang="en-US" altLang="zh-CN" sz="1600" b="1" i="0" dirty="0">
                <a:solidFill>
                  <a:srgbClr val="7F7F7F"/>
                </a:solidFill>
                <a:effectLst/>
                <a:highlight>
                  <a:srgbClr val="FFFFFF"/>
                </a:highlight>
                <a:latin typeface="等线" panose="02010600030101010101" pitchFamily="2" charset="-122"/>
                <a:ea typeface="等线" panose="02010600030101010101" pitchFamily="2" charset="-122"/>
              </a:rPr>
              <a:t>k </a:t>
            </a:r>
            <a:r>
              <a:rPr lang="zh-CN" altLang="en-US" sz="1600" b="1" i="0" dirty="0">
                <a:solidFill>
                  <a:srgbClr val="7F7F7F"/>
                </a:solidFill>
                <a:effectLst/>
                <a:highlight>
                  <a:srgbClr val="FFFFFF"/>
                </a:highlight>
                <a:latin typeface="等线" panose="02010600030101010101" pitchFamily="2" charset="-122"/>
                <a:ea typeface="等线" panose="02010600030101010101" pitchFamily="2" charset="-122"/>
              </a:rPr>
              <a:t>个类别，使得每个样本都属于与其最近的类别中心点所代表的类别。然后，计算每个类别的新的中心点，重复这个过程直到类别的中心点不再发生变化或达到预定的迭代次数。</a:t>
            </a:r>
            <a:endParaRPr lang="zh-CN" altLang="en-US" sz="1600" b="1" dirty="0">
              <a:solidFill>
                <a:srgbClr val="7F7F7F"/>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41724436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9" name="文本框 3928">
            <a:extLst>
              <a:ext uri="{FF2B5EF4-FFF2-40B4-BE49-F238E27FC236}">
                <a16:creationId xmlns:a16="http://schemas.microsoft.com/office/drawing/2014/main" id="{0C8AB590-2055-E7A4-BF92-BB82F3363E11}"/>
              </a:ext>
            </a:extLst>
          </p:cNvPr>
          <p:cNvSpPr txBox="1"/>
          <p:nvPr/>
        </p:nvSpPr>
        <p:spPr>
          <a:xfrm>
            <a:off x="4864732" y="141568"/>
            <a:ext cx="2462534" cy="523220"/>
          </a:xfrm>
          <a:prstGeom prst="rect">
            <a:avLst/>
          </a:prstGeom>
          <a:noFill/>
        </p:spPr>
        <p:txBody>
          <a:bodyPr wrap="none" rtlCol="0">
            <a:spAutoFit/>
          </a:bodyPr>
          <a:lstStyle/>
          <a:p>
            <a:pPr algn="ctr" eaLnBrk="1" hangingPunct="1"/>
            <a:r>
              <a:rPr lang="en-US" altLang="zh-CN" sz="2800" b="1" dirty="0">
                <a:solidFill>
                  <a:schemeClr val="bg1"/>
                </a:solidFill>
                <a:latin typeface="等线" panose="02010600030101010101" pitchFamily="2" charset="-122"/>
                <a:ea typeface="等线" panose="02010600030101010101" pitchFamily="2" charset="-122"/>
                <a:cs typeface="+mn-ea"/>
                <a:sym typeface="+mn-lt"/>
              </a:rPr>
              <a:t>K-means </a:t>
            </a:r>
            <a:r>
              <a:rPr lang="zh-CN" altLang="en-US" sz="2800" b="1" dirty="0">
                <a:solidFill>
                  <a:schemeClr val="bg1"/>
                </a:solidFill>
                <a:latin typeface="等线" panose="02010600030101010101" pitchFamily="2" charset="-122"/>
                <a:ea typeface="等线" panose="02010600030101010101" pitchFamily="2" charset="-122"/>
                <a:cs typeface="+mn-ea"/>
                <a:sym typeface="+mn-lt"/>
              </a:rPr>
              <a:t>聚类</a:t>
            </a:r>
          </a:p>
        </p:txBody>
      </p:sp>
      <p:grpSp>
        <p:nvGrpSpPr>
          <p:cNvPr id="3947" name="组合 3946">
            <a:extLst>
              <a:ext uri="{FF2B5EF4-FFF2-40B4-BE49-F238E27FC236}">
                <a16:creationId xmlns:a16="http://schemas.microsoft.com/office/drawing/2014/main" id="{BEE2BC52-AC25-F00D-620B-65272C2A3D2C}"/>
              </a:ext>
            </a:extLst>
          </p:cNvPr>
          <p:cNvGrpSpPr/>
          <p:nvPr/>
        </p:nvGrpSpPr>
        <p:grpSpPr>
          <a:xfrm>
            <a:off x="3867149" y="183944"/>
            <a:ext cx="4457702" cy="414472"/>
            <a:chOff x="2495404" y="2589213"/>
            <a:chExt cx="7179426" cy="667535"/>
          </a:xfrm>
        </p:grpSpPr>
        <p:sp>
          <p:nvSpPr>
            <p:cNvPr id="3945" name="左大括号 3944">
              <a:extLst>
                <a:ext uri="{FF2B5EF4-FFF2-40B4-BE49-F238E27FC236}">
                  <a16:creationId xmlns:a16="http://schemas.microsoft.com/office/drawing/2014/main" id="{D78781F7-B47B-BCC2-1943-ABE6A785AA5E}"/>
                </a:ext>
              </a:extLst>
            </p:cNvPr>
            <p:cNvSpPr/>
            <p:nvPr/>
          </p:nvSpPr>
          <p:spPr>
            <a:xfrm>
              <a:off x="2495404" y="2589214"/>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3946" name="左大括号 3945">
              <a:extLst>
                <a:ext uri="{FF2B5EF4-FFF2-40B4-BE49-F238E27FC236}">
                  <a16:creationId xmlns:a16="http://schemas.microsoft.com/office/drawing/2014/main" id="{1DC0BF02-2552-A04D-243B-A173A7E10E05}"/>
                </a:ext>
              </a:extLst>
            </p:cNvPr>
            <p:cNvSpPr/>
            <p:nvPr/>
          </p:nvSpPr>
          <p:spPr>
            <a:xfrm rot="10800000">
              <a:off x="9519381" y="2589213"/>
              <a:ext cx="155449" cy="667533"/>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grpSp>
        <p:nvGrpSpPr>
          <p:cNvPr id="3" name="组合 2">
            <a:extLst>
              <a:ext uri="{FF2B5EF4-FFF2-40B4-BE49-F238E27FC236}">
                <a16:creationId xmlns:a16="http://schemas.microsoft.com/office/drawing/2014/main" id="{36DCDFFA-7269-274F-B2D4-F57BB24CBCE0}"/>
              </a:ext>
            </a:extLst>
          </p:cNvPr>
          <p:cNvGrpSpPr/>
          <p:nvPr/>
        </p:nvGrpSpPr>
        <p:grpSpPr>
          <a:xfrm>
            <a:off x="900724" y="1363485"/>
            <a:ext cx="3829463" cy="3100033"/>
            <a:chOff x="283598" y="1906534"/>
            <a:chExt cx="2966425" cy="3100033"/>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93056BC-2533-A509-96A9-ABD9D48A5DE2}"/>
                    </a:ext>
                  </a:extLst>
                </p:cNvPr>
                <p:cNvSpPr txBox="1"/>
                <p:nvPr/>
              </p:nvSpPr>
              <p:spPr>
                <a:xfrm>
                  <a:off x="283598" y="2190603"/>
                  <a:ext cx="2966425" cy="2815964"/>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给定样本集</a:t>
                  </a:r>
                  <a14:m>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𝐷</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1</m:t>
                          </m:r>
                        </m:sub>
                      </m:s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2</m:t>
                          </m:r>
                        </m:sub>
                      </m:s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𝑛</m:t>
                          </m:r>
                        </m:sub>
                      </m:s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oMath>
                  </a14:m>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k</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均值算法针对聚类所得簇划分</a:t>
                  </a:r>
                  <a14:m>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𝐶</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d>
                        <m:dPr>
                          <m:begChr m:val="{"/>
                          <m:endChr m:val="}"/>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dPr>
                        <m:e>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𝐶</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1</m:t>
                              </m:r>
                            </m:sub>
                          </m:s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𝐶</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2</m:t>
                              </m:r>
                            </m:sub>
                          </m:s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0"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m:rPr>
                                  <m:sty m:val="p"/>
                                </m:rPr>
                                <a:rPr lang="en-US" altLang="zh-CN" sz="1600" b="0" i="0" smtClean="0">
                                  <a:solidFill>
                                    <a:schemeClr val="tx1">
                                      <a:lumMod val="75000"/>
                                      <a:lumOff val="25000"/>
                                    </a:schemeClr>
                                  </a:solidFill>
                                  <a:latin typeface="Cambria Math" panose="02040503050406030204" pitchFamily="18" charset="0"/>
                                  <a:sym typeface="HarmonyOS Sans SC Light" panose="00000400000000000000" pitchFamily="2" charset="-122"/>
                                </a:rPr>
                                <m:t>C</m:t>
                              </m:r>
                            </m:e>
                            <m:sub>
                              <m:r>
                                <m:rPr>
                                  <m:sty m:val="p"/>
                                </m:rPr>
                                <a:rPr lang="en-US" altLang="zh-CN" sz="1600" b="0" i="0" smtClean="0">
                                  <a:solidFill>
                                    <a:schemeClr val="tx1">
                                      <a:lumMod val="75000"/>
                                      <a:lumOff val="25000"/>
                                    </a:schemeClr>
                                  </a:solidFill>
                                  <a:latin typeface="Cambria Math" panose="02040503050406030204" pitchFamily="18" charset="0"/>
                                  <a:sym typeface="HarmonyOS Sans SC Light" panose="00000400000000000000" pitchFamily="2" charset="-122"/>
                                </a:rPr>
                                <m:t>k</m:t>
                              </m:r>
                            </m:sub>
                          </m:sSub>
                        </m:e>
                      </m:d>
                    </m:oMath>
                  </a14:m>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最小化平方误差</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a:p>
                  <a:pPr/>
                  <a14:m>
                    <m:oMathPara xmlns:m="http://schemas.openxmlformats.org/officeDocument/2006/math">
                      <m:oMathParaPr>
                        <m:jc m:val="centerGroup"/>
                      </m:oMathParaPr>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𝐸</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nary>
                          <m:naryPr>
                            <m:chr m:val="∑"/>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naryPr>
                          <m:sub>
                            <m:r>
                              <m:rPr>
                                <m:brk m:alnAt="23"/>
                              </m:r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𝑖</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=1</m:t>
                            </m:r>
                          </m:sub>
                          <m:sup>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𝑘</m:t>
                            </m:r>
                          </m:sup>
                          <m:e>
                            <m:nary>
                              <m:naryPr>
                                <m:chr m:val="∑"/>
                                <m:supHide m:val="on"/>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naryPr>
                              <m:sub>
                                <m:r>
                                  <m:rPr>
                                    <m:brk m:alnAt="7"/>
                                  </m:r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r>
                                  <a:rPr lang="en-US" altLang="zh-CN" sz="1600" b="0" i="1" smtClean="0">
                                    <a:solidFill>
                                      <a:schemeClr val="tx1">
                                        <a:lumMod val="75000"/>
                                        <a:lumOff val="25000"/>
                                      </a:schemeClr>
                                    </a:solidFill>
                                    <a:latin typeface="Cambria Math" panose="02040503050406030204" pitchFamily="18" charset="0"/>
                                    <a:ea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ea typeface="Cambria Math" panose="02040503050406030204" pitchFamily="18" charset="0"/>
                                        <a:sym typeface="HarmonyOS Sans SC Light" panose="00000400000000000000" pitchFamily="2" charset="-122"/>
                                      </a:rPr>
                                    </m:ctrlPr>
                                  </m:sSubPr>
                                  <m:e>
                                    <m:r>
                                      <m:rPr>
                                        <m:brk m:alnAt="7"/>
                                      </m:rPr>
                                      <a:rPr lang="en-US" altLang="zh-CN" sz="1600" b="0" i="1" smtClean="0">
                                        <a:solidFill>
                                          <a:schemeClr val="tx1">
                                            <a:lumMod val="75000"/>
                                            <a:lumOff val="25000"/>
                                          </a:schemeClr>
                                        </a:solidFill>
                                        <a:latin typeface="Cambria Math" panose="02040503050406030204" pitchFamily="18" charset="0"/>
                                        <a:ea typeface="Cambria Math" panose="02040503050406030204" pitchFamily="18" charset="0"/>
                                        <a:sym typeface="HarmonyOS Sans SC Light" panose="00000400000000000000" pitchFamily="2" charset="-122"/>
                                      </a:rPr>
                                      <m:t>𝐶</m:t>
                                    </m:r>
                                  </m:e>
                                  <m:sub>
                                    <m:r>
                                      <m:rPr>
                                        <m:brk m:alnAt="7"/>
                                      </m:rPr>
                                      <a:rPr lang="en-US" altLang="zh-CN" sz="1600" b="0" i="1" smtClean="0">
                                        <a:solidFill>
                                          <a:schemeClr val="tx1">
                                            <a:lumMod val="75000"/>
                                            <a:lumOff val="25000"/>
                                          </a:schemeClr>
                                        </a:solidFill>
                                        <a:latin typeface="Cambria Math" panose="02040503050406030204" pitchFamily="18" charset="0"/>
                                        <a:ea typeface="Cambria Math" panose="02040503050406030204" pitchFamily="18" charset="0"/>
                                        <a:sym typeface="HarmonyOS Sans SC Light" panose="00000400000000000000" pitchFamily="2" charset="-122"/>
                                      </a:rPr>
                                      <m:t>𝑖</m:t>
                                    </m:r>
                                  </m:sub>
                                </m:sSub>
                              </m:sub>
                              <m:sup/>
                              <m:e>
                                <m:sSubSup>
                                  <m:sSubSup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SupPr>
                                  <m:e>
                                    <m:d>
                                      <m:dPr>
                                        <m:begChr m:val="|"/>
                                        <m:endChr m:val="|"/>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dPr>
                                      <m:e>
                                        <m:d>
                                          <m:dPr>
                                            <m:begChr m:val="|"/>
                                            <m:endChr m:val="|"/>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d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zh-CN" altLang="en-US"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𝜇</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𝑖</m:t>
                                                </m:r>
                                              </m:sub>
                                            </m:sSub>
                                          </m:e>
                                        </m:d>
                                      </m:e>
                                    </m:d>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2</m:t>
                                    </m:r>
                                  </m:sub>
                                  <m:sup>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2</m:t>
                                    </m:r>
                                  </m:sup>
                                </m:sSubSup>
                              </m:e>
                            </m:nary>
                          </m:e>
                        </m:nary>
                      </m:oMath>
                    </m:oMathPara>
                  </a14:m>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a:p>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其中</a:t>
                  </a:r>
                  <a14:m>
                    <m:oMath xmlns:m="http://schemas.openxmlformats.org/officeDocument/2006/math">
                      <m:sSub>
                        <m:sSubPr>
                          <m:ctrlP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zh-CN" altLang="en-US" sz="160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𝜇</m:t>
                          </m:r>
                        </m:e>
                        <m:sub>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𝑖</m:t>
                          </m:r>
                        </m:sub>
                      </m:sSub>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m:t>
                      </m:r>
                      <m:f>
                        <m:fPr>
                          <m:ctrlP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ctrlPr>
                        </m:fPr>
                        <m:num>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1</m:t>
                          </m:r>
                        </m:num>
                        <m:den>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𝐶</m:t>
                              </m:r>
                            </m:e>
                            <m:sub>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𝐼</m:t>
                              </m:r>
                            </m:sub>
                          </m:sSub>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m:t>
                          </m:r>
                        </m:den>
                      </m:f>
                      <m:nary>
                        <m:naryPr>
                          <m:chr m:val="∑"/>
                          <m:supHide m:val="on"/>
                          <m:ctrlP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ctrlPr>
                        </m:naryPr>
                        <m:sub>
                          <m:r>
                            <m:rPr>
                              <m:brk m:alnAt="7"/>
                            </m:rP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𝑖</m:t>
                          </m:r>
                          <m:r>
                            <a:rPr lang="en-US" altLang="zh-CN" sz="1600" b="0" i="1" dirty="0" smtClean="0">
                              <a:solidFill>
                                <a:schemeClr val="tx1">
                                  <a:lumMod val="75000"/>
                                  <a:lumOff val="25000"/>
                                </a:schemeClr>
                              </a:solidFill>
                              <a:latin typeface="Cambria Math" panose="02040503050406030204" pitchFamily="18" charset="0"/>
                              <a:ea typeface="Cambria Math" panose="02040503050406030204" pitchFamily="18" charset="0"/>
                              <a:sym typeface="HarmonyOS Sans SC Light" panose="00000400000000000000" pitchFamily="2" charset="-122"/>
                            </a:rPr>
                            <m:t>∈</m:t>
                          </m:r>
                          <m:sSub>
                            <m:sSubPr>
                              <m:ctrlPr>
                                <a:rPr lang="en-US" altLang="zh-CN" sz="1600" b="0" i="1" dirty="0" smtClean="0">
                                  <a:solidFill>
                                    <a:schemeClr val="tx1">
                                      <a:lumMod val="75000"/>
                                      <a:lumOff val="25000"/>
                                    </a:schemeClr>
                                  </a:solidFill>
                                  <a:latin typeface="Cambria Math" panose="02040503050406030204" pitchFamily="18" charset="0"/>
                                  <a:ea typeface="Cambria Math" panose="02040503050406030204" pitchFamily="18" charset="0"/>
                                  <a:sym typeface="HarmonyOS Sans SC Light" panose="00000400000000000000" pitchFamily="2" charset="-122"/>
                                </a:rPr>
                              </m:ctrlPr>
                            </m:sSubPr>
                            <m:e>
                              <m:r>
                                <m:rPr>
                                  <m:brk m:alnAt="7"/>
                                </m:rPr>
                                <a:rPr lang="en-US" altLang="zh-CN" sz="1600" b="0" i="1" dirty="0" smtClean="0">
                                  <a:solidFill>
                                    <a:schemeClr val="tx1">
                                      <a:lumMod val="75000"/>
                                      <a:lumOff val="25000"/>
                                    </a:schemeClr>
                                  </a:solidFill>
                                  <a:latin typeface="Cambria Math" panose="02040503050406030204" pitchFamily="18" charset="0"/>
                                  <a:ea typeface="Cambria Math" panose="02040503050406030204" pitchFamily="18" charset="0"/>
                                  <a:sym typeface="HarmonyOS Sans SC Light" panose="00000400000000000000" pitchFamily="2" charset="-122"/>
                                </a:rPr>
                                <m:t>𝐶</m:t>
                              </m:r>
                            </m:e>
                            <m:sub>
                              <m:r>
                                <m:rPr>
                                  <m:brk m:alnAt="7"/>
                                </m:rPr>
                                <a:rPr lang="en-US" altLang="zh-CN" sz="1600" b="0" i="1" dirty="0" smtClean="0">
                                  <a:solidFill>
                                    <a:schemeClr val="tx1">
                                      <a:lumMod val="75000"/>
                                      <a:lumOff val="25000"/>
                                    </a:schemeClr>
                                  </a:solidFill>
                                  <a:latin typeface="Cambria Math" panose="02040503050406030204" pitchFamily="18" charset="0"/>
                                  <a:ea typeface="Cambria Math" panose="02040503050406030204" pitchFamily="18" charset="0"/>
                                  <a:sym typeface="HarmonyOS Sans SC Light" panose="00000400000000000000" pitchFamily="2" charset="-122"/>
                                </a:rPr>
                                <m:t>𝑖</m:t>
                              </m:r>
                            </m:sub>
                          </m:sSub>
                        </m:sub>
                        <m:sup/>
                        <m:e>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nary>
                      <m:r>
                        <a:rPr lang="zh-CN" altLang="en-US" sz="1600" i="1" dirty="0">
                          <a:solidFill>
                            <a:schemeClr val="tx1">
                              <a:lumMod val="75000"/>
                              <a:lumOff val="25000"/>
                            </a:schemeClr>
                          </a:solidFill>
                          <a:latin typeface="Cambria Math" panose="02040503050406030204" pitchFamily="18" charset="0"/>
                          <a:sym typeface="HarmonyOS Sans SC Light" panose="00000400000000000000" pitchFamily="2" charset="-122"/>
                        </a:rPr>
                        <m:t>是</m:t>
                      </m:r>
                    </m:oMath>
                  </a14:m>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簇</a:t>
                  </a:r>
                  <a14:m>
                    <m:oMath xmlns:m="http://schemas.openxmlformats.org/officeDocument/2006/math">
                      <m:sSub>
                        <m:sSubPr>
                          <m:ctrlP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𝑐</m:t>
                          </m:r>
                        </m:e>
                        <m:sub>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𝑖</m:t>
                          </m:r>
                        </m:sub>
                      </m:sSub>
                      <m:r>
                        <a:rPr lang="zh-CN" altLang="en-US" sz="1600" i="1" dirty="0">
                          <a:solidFill>
                            <a:schemeClr val="tx1">
                              <a:lumMod val="75000"/>
                              <a:lumOff val="25000"/>
                            </a:schemeClr>
                          </a:solidFill>
                          <a:latin typeface="Cambria Math" panose="02040503050406030204" pitchFamily="18" charset="0"/>
                          <a:sym typeface="HarmonyOS Sans SC Light" panose="00000400000000000000" pitchFamily="2" charset="-122"/>
                        </a:rPr>
                        <m:t>的</m:t>
                      </m:r>
                    </m:oMath>
                  </a14:m>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均值向量。</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p:txBody>
            </p:sp>
          </mc:Choice>
          <mc:Fallback xmlns="">
            <p:sp>
              <p:nvSpPr>
                <p:cNvPr id="4" name="文本框 3">
                  <a:extLst>
                    <a:ext uri="{FF2B5EF4-FFF2-40B4-BE49-F238E27FC236}">
                      <a16:creationId xmlns:a16="http://schemas.microsoft.com/office/drawing/2014/main" id="{693056BC-2533-A509-96A9-ABD9D48A5DE2}"/>
                    </a:ext>
                  </a:extLst>
                </p:cNvPr>
                <p:cNvSpPr txBox="1">
                  <a:spLocks noRot="1" noChangeAspect="1" noMove="1" noResize="1" noEditPoints="1" noAdjustHandles="1" noChangeArrowheads="1" noChangeShapeType="1" noTextEdit="1"/>
                </p:cNvSpPr>
                <p:nvPr/>
              </p:nvSpPr>
              <p:spPr>
                <a:xfrm>
                  <a:off x="283598" y="2190603"/>
                  <a:ext cx="2966425" cy="2815964"/>
                </a:xfrm>
                <a:prstGeom prst="rect">
                  <a:avLst/>
                </a:prstGeom>
                <a:blipFill>
                  <a:blip r:embed="rId3"/>
                  <a:stretch>
                    <a:fillRect l="-955" b="-16883"/>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09C9B48B-7A65-F8A8-64C4-D744BB35F63B}"/>
                </a:ext>
              </a:extLst>
            </p:cNvPr>
            <p:cNvSpPr txBox="1"/>
            <p:nvPr/>
          </p:nvSpPr>
          <p:spPr>
            <a:xfrm>
              <a:off x="283599" y="1906534"/>
              <a:ext cx="2235567" cy="369332"/>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en-US" altLang="zh-CN" sz="1800" dirty="0">
                  <a:solidFill>
                    <a:srgbClr val="41675D"/>
                  </a:solidFill>
                  <a:latin typeface="等线" panose="02010600030101010101" pitchFamily="2" charset="-122"/>
                  <a:ea typeface="等线" panose="02010600030101010101" pitchFamily="2" charset="-122"/>
                  <a:sym typeface="HarmonyOS Sans SC Light" panose="00000400000000000000" pitchFamily="2" charset="-122"/>
                </a:rPr>
                <a:t>k</a:t>
              </a:r>
              <a:r>
                <a:rPr lang="zh-CN" altLang="en-US" sz="1800" dirty="0">
                  <a:solidFill>
                    <a:srgbClr val="41675D"/>
                  </a:solidFill>
                  <a:latin typeface="等线" panose="02010600030101010101" pitchFamily="2" charset="-122"/>
                  <a:ea typeface="等线" panose="02010600030101010101" pitchFamily="2" charset="-122"/>
                  <a:sym typeface="HarmonyOS Sans SC Light" panose="00000400000000000000" pitchFamily="2" charset="-122"/>
                </a:rPr>
                <a:t>均值算法</a:t>
              </a:r>
            </a:p>
          </p:txBody>
        </p:sp>
      </p:grpSp>
      <p:pic>
        <p:nvPicPr>
          <p:cNvPr id="16" name="图片 15">
            <a:extLst>
              <a:ext uri="{FF2B5EF4-FFF2-40B4-BE49-F238E27FC236}">
                <a16:creationId xmlns:a16="http://schemas.microsoft.com/office/drawing/2014/main" id="{D58C7098-BA73-13D6-A517-875995503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515" y="1647554"/>
            <a:ext cx="6123755" cy="4010628"/>
          </a:xfrm>
          <a:prstGeom prst="rect">
            <a:avLst/>
          </a:prstGeom>
        </p:spPr>
      </p:pic>
    </p:spTree>
    <p:extLst>
      <p:ext uri="{BB962C8B-B14F-4D97-AF65-F5344CB8AC3E}">
        <p14:creationId xmlns:p14="http://schemas.microsoft.com/office/powerpoint/2010/main" val="27139456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7348A6-9AB5-0816-15CB-DFF793B0DF23}"/>
              </a:ext>
            </a:extLst>
          </p:cNvPr>
          <p:cNvSpPr txBox="1"/>
          <p:nvPr/>
        </p:nvSpPr>
        <p:spPr>
          <a:xfrm>
            <a:off x="4017902" y="430299"/>
            <a:ext cx="3413114" cy="3770263"/>
          </a:xfrm>
          <a:prstGeom prst="rect">
            <a:avLst/>
          </a:prstGeom>
          <a:noFill/>
        </p:spPr>
        <p:txBody>
          <a:bodyPr wrap="none" rtlCol="0">
            <a:spAutoFit/>
          </a:bodyPr>
          <a:lstStyle/>
          <a:p>
            <a:r>
              <a:rPr lang="en-US" altLang="zh-CN" sz="23900" dirty="0">
                <a:gradFill>
                  <a:gsLst>
                    <a:gs pos="52300">
                      <a:srgbClr val="41675D">
                        <a:alpha val="27000"/>
                      </a:srgbClr>
                    </a:gs>
                    <a:gs pos="0">
                      <a:srgbClr val="41675D"/>
                    </a:gs>
                    <a:gs pos="100000">
                      <a:srgbClr val="41675D">
                        <a:alpha val="0"/>
                      </a:srgbClr>
                    </a:gs>
                  </a:gsLst>
                  <a:lin ang="5400000" scaled="1"/>
                </a:gradFill>
                <a:latin typeface="等线" panose="02010600030101010101" pitchFamily="2" charset="-122"/>
                <a:ea typeface="等线" panose="02010600030101010101" pitchFamily="2" charset="-122"/>
              </a:rPr>
              <a:t>03</a:t>
            </a:r>
            <a:endParaRPr lang="zh-CN" altLang="en-US" sz="23900" dirty="0">
              <a:gradFill>
                <a:gsLst>
                  <a:gs pos="52300">
                    <a:srgbClr val="41675D">
                      <a:alpha val="27000"/>
                    </a:srgbClr>
                  </a:gs>
                  <a:gs pos="0">
                    <a:srgbClr val="41675D"/>
                  </a:gs>
                  <a:gs pos="100000">
                    <a:srgbClr val="41675D">
                      <a:alpha val="0"/>
                    </a:srgbClr>
                  </a:gs>
                </a:gsLst>
                <a:lin ang="5400000" scaled="1"/>
              </a:gradFill>
              <a:latin typeface="等线" panose="02010600030101010101" pitchFamily="2" charset="-122"/>
              <a:ea typeface="等线" panose="02010600030101010101" pitchFamily="2" charset="-122"/>
            </a:endParaRPr>
          </a:p>
        </p:txBody>
      </p:sp>
      <p:grpSp>
        <p:nvGrpSpPr>
          <p:cNvPr id="3959" name="组合 3958">
            <a:extLst>
              <a:ext uri="{FF2B5EF4-FFF2-40B4-BE49-F238E27FC236}">
                <a16:creationId xmlns:a16="http://schemas.microsoft.com/office/drawing/2014/main" id="{4EF644B2-4935-F5BF-ED3F-0E3FB051DBDE}"/>
              </a:ext>
            </a:extLst>
          </p:cNvPr>
          <p:cNvGrpSpPr/>
          <p:nvPr/>
        </p:nvGrpSpPr>
        <p:grpSpPr>
          <a:xfrm>
            <a:off x="0" y="2595863"/>
            <a:ext cx="12192000" cy="2660375"/>
            <a:chOff x="0" y="3450986"/>
            <a:chExt cx="12192000" cy="2660375"/>
          </a:xfrm>
        </p:grpSpPr>
        <p:pic>
          <p:nvPicPr>
            <p:cNvPr id="3920" name="图片 3919" descr="D:\51PPT模板网\51pptmoban.com\图片.jpg">
              <a:extLst>
                <a:ext uri="{FF2B5EF4-FFF2-40B4-BE49-F238E27FC236}">
                  <a16:creationId xmlns:a16="http://schemas.microsoft.com/office/drawing/2014/main" id="{9847AAD2-94E0-C96A-BAF9-91D4D977D45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84803" y="4777898"/>
              <a:ext cx="8777092" cy="1333463"/>
            </a:xfrm>
            <a:prstGeom prst="rect">
              <a:avLst/>
            </a:prstGeom>
          </p:spPr>
        </p:pic>
        <p:sp>
          <p:nvSpPr>
            <p:cNvPr id="3921" name="矩形: 圆角 3920">
              <a:extLst>
                <a:ext uri="{FF2B5EF4-FFF2-40B4-BE49-F238E27FC236}">
                  <a16:creationId xmlns:a16="http://schemas.microsoft.com/office/drawing/2014/main" id="{002ABE63-AADC-8A85-E511-E91F35408EE3}"/>
                </a:ext>
              </a:extLst>
            </p:cNvPr>
            <p:cNvSpPr/>
            <p:nvPr/>
          </p:nvSpPr>
          <p:spPr>
            <a:xfrm>
              <a:off x="0" y="3450986"/>
              <a:ext cx="12192000" cy="1333463"/>
            </a:xfrm>
            <a:prstGeom prst="roundRect">
              <a:avLst>
                <a:gd name="adj" fmla="val 0"/>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sp>
        <p:nvSpPr>
          <p:cNvPr id="3929" name="文本框 3928">
            <a:extLst>
              <a:ext uri="{FF2B5EF4-FFF2-40B4-BE49-F238E27FC236}">
                <a16:creationId xmlns:a16="http://schemas.microsoft.com/office/drawing/2014/main" id="{0C8AB590-2055-E7A4-BF92-BB82F3363E11}"/>
              </a:ext>
            </a:extLst>
          </p:cNvPr>
          <p:cNvSpPr txBox="1"/>
          <p:nvPr/>
        </p:nvSpPr>
        <p:spPr>
          <a:xfrm>
            <a:off x="4894389" y="2902212"/>
            <a:ext cx="2403222" cy="707886"/>
          </a:xfrm>
          <a:prstGeom prst="rect">
            <a:avLst/>
          </a:prstGeom>
          <a:noFill/>
        </p:spPr>
        <p:txBody>
          <a:bodyPr wrap="none" rtlCol="0">
            <a:spAutoFit/>
          </a:bodyPr>
          <a:lstStyle/>
          <a:p>
            <a:pPr algn="ctr" eaLnBrk="1" hangingPunct="1"/>
            <a:r>
              <a:rPr lang="en-US" altLang="zh-CN" sz="4000" b="1" dirty="0">
                <a:solidFill>
                  <a:schemeClr val="bg1"/>
                </a:solidFill>
                <a:latin typeface="等线" panose="02010600030101010101" pitchFamily="2" charset="-122"/>
                <a:ea typeface="等线" panose="02010600030101010101" pitchFamily="2" charset="-122"/>
                <a:cs typeface="+mn-ea"/>
                <a:sym typeface="+mn-lt"/>
              </a:rPr>
              <a:t>FCM </a:t>
            </a:r>
            <a:r>
              <a:rPr lang="zh-CN" altLang="en-US" sz="4000" b="1" dirty="0">
                <a:solidFill>
                  <a:schemeClr val="bg1"/>
                </a:solidFill>
                <a:latin typeface="等线" panose="02010600030101010101" pitchFamily="2" charset="-122"/>
                <a:ea typeface="等线" panose="02010600030101010101" pitchFamily="2" charset="-122"/>
                <a:cs typeface="+mn-ea"/>
                <a:sym typeface="+mn-lt"/>
              </a:rPr>
              <a:t>聚类</a:t>
            </a:r>
          </a:p>
        </p:txBody>
      </p:sp>
      <p:grpSp>
        <p:nvGrpSpPr>
          <p:cNvPr id="3947" name="组合 3946">
            <a:extLst>
              <a:ext uri="{FF2B5EF4-FFF2-40B4-BE49-F238E27FC236}">
                <a16:creationId xmlns:a16="http://schemas.microsoft.com/office/drawing/2014/main" id="{BEE2BC52-AC25-F00D-620B-65272C2A3D2C}"/>
              </a:ext>
            </a:extLst>
          </p:cNvPr>
          <p:cNvGrpSpPr/>
          <p:nvPr/>
        </p:nvGrpSpPr>
        <p:grpSpPr>
          <a:xfrm>
            <a:off x="2946052" y="2902212"/>
            <a:ext cx="6299895" cy="667535"/>
            <a:chOff x="2495404" y="2589213"/>
            <a:chExt cx="6299895" cy="667535"/>
          </a:xfrm>
        </p:grpSpPr>
        <p:sp>
          <p:nvSpPr>
            <p:cNvPr id="3945" name="左大括号 3944">
              <a:extLst>
                <a:ext uri="{FF2B5EF4-FFF2-40B4-BE49-F238E27FC236}">
                  <a16:creationId xmlns:a16="http://schemas.microsoft.com/office/drawing/2014/main" id="{D78781F7-B47B-BCC2-1943-ABE6A785AA5E}"/>
                </a:ext>
              </a:extLst>
            </p:cNvPr>
            <p:cNvSpPr/>
            <p:nvPr/>
          </p:nvSpPr>
          <p:spPr>
            <a:xfrm>
              <a:off x="2495404" y="2589214"/>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3946" name="左大括号 3945">
              <a:extLst>
                <a:ext uri="{FF2B5EF4-FFF2-40B4-BE49-F238E27FC236}">
                  <a16:creationId xmlns:a16="http://schemas.microsoft.com/office/drawing/2014/main" id="{1DC0BF02-2552-A04D-243B-A173A7E10E05}"/>
                </a:ext>
              </a:extLst>
            </p:cNvPr>
            <p:cNvSpPr/>
            <p:nvPr/>
          </p:nvSpPr>
          <p:spPr>
            <a:xfrm rot="10800000">
              <a:off x="8639851" y="2589213"/>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sp>
        <p:nvSpPr>
          <p:cNvPr id="4" name="文本框 3">
            <a:extLst>
              <a:ext uri="{FF2B5EF4-FFF2-40B4-BE49-F238E27FC236}">
                <a16:creationId xmlns:a16="http://schemas.microsoft.com/office/drawing/2014/main" id="{6085CADE-9F7D-1867-E5CC-9C00CEC45BD4}"/>
              </a:ext>
            </a:extLst>
          </p:cNvPr>
          <p:cNvSpPr txBox="1"/>
          <p:nvPr/>
        </p:nvSpPr>
        <p:spPr>
          <a:xfrm>
            <a:off x="2260600" y="5019383"/>
            <a:ext cx="7670800" cy="1885516"/>
          </a:xfrm>
          <a:prstGeom prst="rect">
            <a:avLst/>
          </a:prstGeom>
          <a:noFill/>
        </p:spPr>
        <p:txBody>
          <a:bodyPr wrap="square">
            <a:spAutoFit/>
          </a:bodyPr>
          <a:lstStyle/>
          <a:p>
            <a:pPr algn="l"/>
            <a:r>
              <a:rPr lang="en-US" altLang="zh-CN" sz="1400" b="1" i="0" dirty="0">
                <a:solidFill>
                  <a:srgbClr val="7F7F7F"/>
                </a:solidFill>
                <a:effectLst/>
                <a:highlight>
                  <a:srgbClr val="FFFFFF"/>
                </a:highlight>
                <a:latin typeface="等线" panose="02010600030101010101" pitchFamily="2" charset="-122"/>
                <a:ea typeface="等线" panose="02010600030101010101" pitchFamily="2" charset="-122"/>
              </a:rPr>
              <a:t>FCM</a:t>
            </a:r>
            <a:r>
              <a:rPr lang="zh-CN" altLang="en-US" sz="1400" b="1" i="0" dirty="0">
                <a:solidFill>
                  <a:srgbClr val="7F7F7F"/>
                </a:solidFill>
                <a:effectLst/>
                <a:highlight>
                  <a:srgbClr val="FFFFFF"/>
                </a:highlight>
                <a:latin typeface="等线" panose="02010600030101010101" pitchFamily="2" charset="-122"/>
                <a:ea typeface="等线" panose="02010600030101010101" pitchFamily="2" charset="-122"/>
              </a:rPr>
              <a:t>聚类是一种基于模糊逻辑的聚类算法，它允许每个样本点以一定的隶属度属于每个聚类中心。在</a:t>
            </a:r>
            <a:r>
              <a:rPr lang="en-US" altLang="zh-CN" sz="1400" b="1" i="0" dirty="0">
                <a:solidFill>
                  <a:srgbClr val="7F7F7F"/>
                </a:solidFill>
                <a:effectLst/>
                <a:highlight>
                  <a:srgbClr val="FFFFFF"/>
                </a:highlight>
                <a:latin typeface="等线" panose="02010600030101010101" pitchFamily="2" charset="-122"/>
                <a:ea typeface="等线" panose="02010600030101010101" pitchFamily="2" charset="-122"/>
              </a:rPr>
              <a:t>FCM</a:t>
            </a:r>
            <a:r>
              <a:rPr lang="zh-CN" altLang="en-US" sz="1400" b="1" i="0" dirty="0">
                <a:solidFill>
                  <a:srgbClr val="7F7F7F"/>
                </a:solidFill>
                <a:effectLst/>
                <a:highlight>
                  <a:srgbClr val="FFFFFF"/>
                </a:highlight>
                <a:latin typeface="等线" panose="02010600030101010101" pitchFamily="2" charset="-122"/>
                <a:ea typeface="等线" panose="02010600030101010101" pitchFamily="2" charset="-122"/>
              </a:rPr>
              <a:t>中，每个样本点与每个聚类中心之间的关系不是二元的（属于或不属于），而是以一个在</a:t>
            </a:r>
            <a:r>
              <a:rPr lang="en-US" altLang="zh-CN" sz="1400" b="1" i="0" dirty="0">
                <a:solidFill>
                  <a:srgbClr val="7F7F7F"/>
                </a:solidFill>
                <a:effectLst/>
                <a:highlight>
                  <a:srgbClr val="FFFFFF"/>
                </a:highlight>
                <a:latin typeface="等线" panose="02010600030101010101" pitchFamily="2" charset="-122"/>
                <a:ea typeface="等线" panose="02010600030101010101" pitchFamily="2" charset="-122"/>
              </a:rPr>
              <a:t>0</a:t>
            </a:r>
            <a:r>
              <a:rPr lang="zh-CN" altLang="en-US" sz="1400" b="1" i="0" dirty="0">
                <a:solidFill>
                  <a:srgbClr val="7F7F7F"/>
                </a:solidFill>
                <a:effectLst/>
                <a:highlight>
                  <a:srgbClr val="FFFFFF"/>
                </a:highlight>
                <a:latin typeface="等线" panose="02010600030101010101" pitchFamily="2" charset="-122"/>
                <a:ea typeface="等线" panose="02010600030101010101" pitchFamily="2" charset="-122"/>
              </a:rPr>
              <a:t>到</a:t>
            </a:r>
            <a:r>
              <a:rPr lang="en-US" altLang="zh-CN" sz="1400" b="1" i="0" dirty="0">
                <a:solidFill>
                  <a:srgbClr val="7F7F7F"/>
                </a:solidFill>
                <a:effectLst/>
                <a:highlight>
                  <a:srgbClr val="FFFFFF"/>
                </a:highlight>
                <a:latin typeface="等线" panose="02010600030101010101" pitchFamily="2" charset="-122"/>
                <a:ea typeface="等线" panose="02010600030101010101" pitchFamily="2" charset="-122"/>
              </a:rPr>
              <a:t>1</a:t>
            </a:r>
            <a:r>
              <a:rPr lang="zh-CN" altLang="en-US" sz="1400" b="1" i="0" dirty="0">
                <a:solidFill>
                  <a:srgbClr val="7F7F7F"/>
                </a:solidFill>
                <a:effectLst/>
                <a:highlight>
                  <a:srgbClr val="FFFFFF"/>
                </a:highlight>
                <a:latin typeface="等线" panose="02010600030101010101" pitchFamily="2" charset="-122"/>
                <a:ea typeface="等线" panose="02010600030101010101" pitchFamily="2" charset="-122"/>
              </a:rPr>
              <a:t>之间的隶属度值来表示。这个值表示了样本点属于该聚类的程度，隶属度值越高表示样本点与该聚类的关联性越强。</a:t>
            </a:r>
          </a:p>
          <a:p>
            <a:pPr algn="l"/>
            <a:r>
              <a:rPr lang="en-US" altLang="zh-CN" sz="1400" b="1" i="0" dirty="0">
                <a:solidFill>
                  <a:srgbClr val="7F7F7F"/>
                </a:solidFill>
                <a:effectLst/>
                <a:highlight>
                  <a:srgbClr val="FFFFFF"/>
                </a:highlight>
                <a:latin typeface="等线" panose="02010600030101010101" pitchFamily="2" charset="-122"/>
                <a:ea typeface="等线" panose="02010600030101010101" pitchFamily="2" charset="-122"/>
              </a:rPr>
              <a:t>FCM</a:t>
            </a:r>
            <a:r>
              <a:rPr lang="zh-CN" altLang="en-US" sz="1400" b="1" i="0" dirty="0">
                <a:solidFill>
                  <a:srgbClr val="7F7F7F"/>
                </a:solidFill>
                <a:effectLst/>
                <a:highlight>
                  <a:srgbClr val="FFFFFF"/>
                </a:highlight>
                <a:latin typeface="等线" panose="02010600030101010101" pitchFamily="2" charset="-122"/>
                <a:ea typeface="等线" panose="02010600030101010101" pitchFamily="2" charset="-122"/>
              </a:rPr>
              <a:t>的目标是通过最小化一个目标函数来优化聚类中心和样本点的隶属度，这个目标函数定义了样本点与聚类中心之间的加权欧氏距离的平方和，其中权重是样本点与聚类中心之间的隶属度。通过迭代更新聚类中心和样本点的隶属度，</a:t>
            </a:r>
            <a:r>
              <a:rPr lang="en-US" altLang="zh-CN" sz="1400" b="1" i="0" dirty="0">
                <a:solidFill>
                  <a:srgbClr val="7F7F7F"/>
                </a:solidFill>
                <a:effectLst/>
                <a:highlight>
                  <a:srgbClr val="FFFFFF"/>
                </a:highlight>
                <a:latin typeface="等线" panose="02010600030101010101" pitchFamily="2" charset="-122"/>
                <a:ea typeface="等线" panose="02010600030101010101" pitchFamily="2" charset="-122"/>
              </a:rPr>
              <a:t>FCM</a:t>
            </a:r>
            <a:r>
              <a:rPr lang="zh-CN" altLang="en-US" sz="1400" b="1" i="0" dirty="0">
                <a:solidFill>
                  <a:srgbClr val="7F7F7F"/>
                </a:solidFill>
                <a:effectLst/>
                <a:highlight>
                  <a:srgbClr val="FFFFFF"/>
                </a:highlight>
                <a:latin typeface="等线" panose="02010600030101010101" pitchFamily="2" charset="-122"/>
                <a:ea typeface="等线" panose="02010600030101010101" pitchFamily="2" charset="-122"/>
              </a:rPr>
              <a:t>算法寻找到一个局部最优的聚类结果。</a:t>
            </a:r>
          </a:p>
          <a:p>
            <a:pPr algn="ctr">
              <a:lnSpc>
                <a:spcPct val="150000"/>
              </a:lnSpc>
            </a:pPr>
            <a:endParaRPr lang="zh-CN" altLang="en-US" sz="1400" b="1" dirty="0">
              <a:solidFill>
                <a:schemeClr val="bg1">
                  <a:lumMod val="50000"/>
                </a:schemeClr>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3782660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9" name="文本框 3928">
            <a:extLst>
              <a:ext uri="{FF2B5EF4-FFF2-40B4-BE49-F238E27FC236}">
                <a16:creationId xmlns:a16="http://schemas.microsoft.com/office/drawing/2014/main" id="{0C8AB590-2055-E7A4-BF92-BB82F3363E11}"/>
              </a:ext>
            </a:extLst>
          </p:cNvPr>
          <p:cNvSpPr txBox="1"/>
          <p:nvPr/>
        </p:nvSpPr>
        <p:spPr>
          <a:xfrm>
            <a:off x="5227010" y="141568"/>
            <a:ext cx="1737976" cy="523220"/>
          </a:xfrm>
          <a:prstGeom prst="rect">
            <a:avLst/>
          </a:prstGeom>
          <a:noFill/>
        </p:spPr>
        <p:txBody>
          <a:bodyPr wrap="none" rtlCol="0">
            <a:spAutoFit/>
          </a:bodyPr>
          <a:lstStyle/>
          <a:p>
            <a:pPr algn="ctr" eaLnBrk="1" hangingPunct="1"/>
            <a:r>
              <a:rPr lang="en-US" altLang="zh-CN" sz="2800" b="1" dirty="0">
                <a:solidFill>
                  <a:schemeClr val="bg1"/>
                </a:solidFill>
                <a:latin typeface="等线" panose="02010600030101010101" pitchFamily="2" charset="-122"/>
                <a:ea typeface="等线" panose="02010600030101010101" pitchFamily="2" charset="-122"/>
                <a:cs typeface="+mn-ea"/>
                <a:sym typeface="+mn-lt"/>
              </a:rPr>
              <a:t>FCM </a:t>
            </a:r>
            <a:r>
              <a:rPr lang="zh-CN" altLang="en-US" sz="2800" b="1" dirty="0">
                <a:solidFill>
                  <a:schemeClr val="bg1"/>
                </a:solidFill>
                <a:latin typeface="等线" panose="02010600030101010101" pitchFamily="2" charset="-122"/>
                <a:ea typeface="等线" panose="02010600030101010101" pitchFamily="2" charset="-122"/>
                <a:cs typeface="+mn-ea"/>
                <a:sym typeface="+mn-lt"/>
              </a:rPr>
              <a:t>聚类</a:t>
            </a:r>
          </a:p>
        </p:txBody>
      </p:sp>
      <p:grpSp>
        <p:nvGrpSpPr>
          <p:cNvPr id="3947" name="组合 3946">
            <a:extLst>
              <a:ext uri="{FF2B5EF4-FFF2-40B4-BE49-F238E27FC236}">
                <a16:creationId xmlns:a16="http://schemas.microsoft.com/office/drawing/2014/main" id="{BEE2BC52-AC25-F00D-620B-65272C2A3D2C}"/>
              </a:ext>
            </a:extLst>
          </p:cNvPr>
          <p:cNvGrpSpPr/>
          <p:nvPr/>
        </p:nvGrpSpPr>
        <p:grpSpPr>
          <a:xfrm>
            <a:off x="3867149" y="183944"/>
            <a:ext cx="4457702" cy="414472"/>
            <a:chOff x="2495404" y="2589213"/>
            <a:chExt cx="7179426" cy="667535"/>
          </a:xfrm>
        </p:grpSpPr>
        <p:sp>
          <p:nvSpPr>
            <p:cNvPr id="3945" name="左大括号 3944">
              <a:extLst>
                <a:ext uri="{FF2B5EF4-FFF2-40B4-BE49-F238E27FC236}">
                  <a16:creationId xmlns:a16="http://schemas.microsoft.com/office/drawing/2014/main" id="{D78781F7-B47B-BCC2-1943-ABE6A785AA5E}"/>
                </a:ext>
              </a:extLst>
            </p:cNvPr>
            <p:cNvSpPr/>
            <p:nvPr/>
          </p:nvSpPr>
          <p:spPr>
            <a:xfrm>
              <a:off x="2495404" y="2589214"/>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3946" name="左大括号 3945">
              <a:extLst>
                <a:ext uri="{FF2B5EF4-FFF2-40B4-BE49-F238E27FC236}">
                  <a16:creationId xmlns:a16="http://schemas.microsoft.com/office/drawing/2014/main" id="{1DC0BF02-2552-A04D-243B-A173A7E10E05}"/>
                </a:ext>
              </a:extLst>
            </p:cNvPr>
            <p:cNvSpPr/>
            <p:nvPr/>
          </p:nvSpPr>
          <p:spPr>
            <a:xfrm rot="10800000">
              <a:off x="9519381" y="2589213"/>
              <a:ext cx="155449" cy="667533"/>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sp>
        <p:nvSpPr>
          <p:cNvPr id="36" name="文本框 35">
            <a:extLst>
              <a:ext uri="{FF2B5EF4-FFF2-40B4-BE49-F238E27FC236}">
                <a16:creationId xmlns:a16="http://schemas.microsoft.com/office/drawing/2014/main" id="{AA517E73-6B8C-B2B1-4471-01E0253B1DD4}"/>
              </a:ext>
            </a:extLst>
          </p:cNvPr>
          <p:cNvSpPr txBox="1"/>
          <p:nvPr/>
        </p:nvSpPr>
        <p:spPr>
          <a:xfrm>
            <a:off x="2022647" y="4109172"/>
            <a:ext cx="2235567" cy="338554"/>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添加标题文本</a:t>
            </a:r>
          </a:p>
        </p:txBody>
      </p:sp>
      <p:sp>
        <p:nvSpPr>
          <p:cNvPr id="39" name="文本框 38">
            <a:extLst>
              <a:ext uri="{FF2B5EF4-FFF2-40B4-BE49-F238E27FC236}">
                <a16:creationId xmlns:a16="http://schemas.microsoft.com/office/drawing/2014/main" id="{C057CD3A-CA9B-0EFE-6AF3-4C8BEEB97B7A}"/>
              </a:ext>
            </a:extLst>
          </p:cNvPr>
          <p:cNvSpPr txBox="1"/>
          <p:nvPr/>
        </p:nvSpPr>
        <p:spPr>
          <a:xfrm>
            <a:off x="7654258" y="4109172"/>
            <a:ext cx="2235567" cy="338554"/>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添加标题文本</a:t>
            </a:r>
          </a:p>
        </p:txBody>
      </p:sp>
      <p:grpSp>
        <p:nvGrpSpPr>
          <p:cNvPr id="43" name="组合 42">
            <a:extLst>
              <a:ext uri="{FF2B5EF4-FFF2-40B4-BE49-F238E27FC236}">
                <a16:creationId xmlns:a16="http://schemas.microsoft.com/office/drawing/2014/main" id="{4814CA23-E846-CC1A-5C3D-E3FB643592DE}"/>
              </a:ext>
            </a:extLst>
          </p:cNvPr>
          <p:cNvGrpSpPr/>
          <p:nvPr/>
        </p:nvGrpSpPr>
        <p:grpSpPr>
          <a:xfrm>
            <a:off x="353104" y="1044977"/>
            <a:ext cx="5469869" cy="1826538"/>
            <a:chOff x="353104" y="1044977"/>
            <a:chExt cx="5469869" cy="1826538"/>
          </a:xfrm>
        </p:grpSpPr>
        <p:sp>
          <p:nvSpPr>
            <p:cNvPr id="6" name="矩形 5">
              <a:extLst>
                <a:ext uri="{FF2B5EF4-FFF2-40B4-BE49-F238E27FC236}">
                  <a16:creationId xmlns:a16="http://schemas.microsoft.com/office/drawing/2014/main" id="{32A20696-4784-2B85-D169-5E138E02EFE6}"/>
                </a:ext>
              </a:extLst>
            </p:cNvPr>
            <p:cNvSpPr/>
            <p:nvPr/>
          </p:nvSpPr>
          <p:spPr>
            <a:xfrm>
              <a:off x="1131050" y="1136604"/>
              <a:ext cx="3880353" cy="443229"/>
            </a:xfrm>
            <a:prstGeom prst="rect">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grpSp>
          <p:nvGrpSpPr>
            <p:cNvPr id="28" name="组合 27">
              <a:extLst>
                <a:ext uri="{FF2B5EF4-FFF2-40B4-BE49-F238E27FC236}">
                  <a16:creationId xmlns:a16="http://schemas.microsoft.com/office/drawing/2014/main" id="{09C11F22-1898-8B1A-E907-0B78EB5AE416}"/>
                </a:ext>
              </a:extLst>
            </p:cNvPr>
            <p:cNvGrpSpPr/>
            <p:nvPr/>
          </p:nvGrpSpPr>
          <p:grpSpPr>
            <a:xfrm>
              <a:off x="1131050" y="1188224"/>
              <a:ext cx="4691923" cy="1683291"/>
              <a:chOff x="-6749" y="1848478"/>
              <a:chExt cx="4691923" cy="1683291"/>
            </a:xfrm>
          </p:grpSpPr>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7C2071EA-EFE3-4731-6F99-012D291671BB}"/>
                      </a:ext>
                    </a:extLst>
                  </p:cNvPr>
                  <p:cNvSpPr txBox="1"/>
                  <p:nvPr/>
                </p:nvSpPr>
                <p:spPr>
                  <a:xfrm>
                    <a:off x="-6749" y="2369720"/>
                    <a:ext cx="4691923" cy="1162049"/>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14:m>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𝑈</m:t>
                        </m:r>
                      </m:oMath>
                    </a14:m>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是隶属度矩阵，式</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(1a)</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的</a:t>
                    </a:r>
                    <a14:m>
                      <m:oMath xmlns:m="http://schemas.openxmlformats.org/officeDocument/2006/math">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𝑢</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𝑖𝑘</m:t>
                            </m:r>
                          </m:sub>
                        </m:sSub>
                      </m:oMath>
                    </a14:m>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代表</a:t>
                    </a:r>
                    <a14:m>
                      <m:oMath xmlns:m="http://schemas.openxmlformats.org/officeDocument/2006/math">
                        <m:sSub>
                          <m:sSubPr>
                            <m:ctrlP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𝑘</m:t>
                            </m:r>
                          </m:sub>
                        </m:sSub>
                      </m:oMath>
                    </a14:m>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是簇</a:t>
                    </a:r>
                    <a14:m>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𝑖</m:t>
                        </m:r>
                      </m:oMath>
                    </a14:m>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的概率（</a:t>
                    </a:r>
                    <a:r>
                      <a:rPr lang="en-US" altLang="zh-CN"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possibility</a:t>
                    </a:r>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式</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(1b)</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的</a:t>
                    </a:r>
                    <a14:m>
                      <m:oMath xmlns:m="http://schemas.openxmlformats.org/officeDocument/2006/math">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𝑢</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𝑖𝑘</m:t>
                            </m:r>
                          </m:sub>
                        </m:sSub>
                      </m:oMath>
                    </a14:m>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代表</a:t>
                    </a:r>
                    <a14:m>
                      <m:oMath xmlns:m="http://schemas.openxmlformats.org/officeDocument/2006/math">
                        <m:sSub>
                          <m:sSubPr>
                            <m:ctrlP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𝑥</m:t>
                            </m:r>
                          </m:e>
                          <m:sub>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𝑘</m:t>
                            </m:r>
                          </m:sub>
                        </m:sSub>
                      </m:oMath>
                    </a14:m>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是簇</a:t>
                    </a:r>
                    <a:r>
                      <a:rPr lang="en-US" altLang="zh-CN" sz="1600" b="0" dirty="0" err="1">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i</a:t>
                    </a:r>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的可能性（</a:t>
                    </a:r>
                    <a:r>
                      <a:rPr lang="en-US" altLang="zh-CN"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probability</a:t>
                    </a:r>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），式</a:t>
                    </a:r>
                    <a:r>
                      <a:rPr lang="en-US" altLang="zh-CN"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(1c)</a:t>
                    </a:r>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的</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对</a:t>
                    </a:r>
                    <a14:m>
                      <m:oMath xmlns:m="http://schemas.openxmlformats.org/officeDocument/2006/math">
                        <m:sSub>
                          <m:sSubPr>
                            <m:ctrlP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𝑢</m:t>
                            </m:r>
                          </m:e>
                          <m:sub>
                            <m: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𝑖𝑘</m:t>
                            </m:r>
                          </m:sub>
                        </m:sSub>
                      </m:oMath>
                    </a14:m>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的限制更加严格。</a:t>
                    </a:r>
                    <a:endParaRPr lang="en-US" altLang="zh-CN"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p:txBody>
              </p:sp>
            </mc:Choice>
            <mc:Fallback xmlns="">
              <p:sp>
                <p:nvSpPr>
                  <p:cNvPr id="29" name="文本框 28">
                    <a:extLst>
                      <a:ext uri="{FF2B5EF4-FFF2-40B4-BE49-F238E27FC236}">
                        <a16:creationId xmlns:a16="http://schemas.microsoft.com/office/drawing/2014/main" id="{7C2071EA-EFE3-4731-6F99-012D291671BB}"/>
                      </a:ext>
                    </a:extLst>
                  </p:cNvPr>
                  <p:cNvSpPr txBox="1">
                    <a:spLocks noRot="1" noChangeAspect="1" noMove="1" noResize="1" noEditPoints="1" noAdjustHandles="1" noChangeArrowheads="1" noChangeShapeType="1" noTextEdit="1"/>
                  </p:cNvSpPr>
                  <p:nvPr/>
                </p:nvSpPr>
                <p:spPr>
                  <a:xfrm>
                    <a:off x="-6749" y="2369720"/>
                    <a:ext cx="4691923" cy="1162049"/>
                  </a:xfrm>
                  <a:prstGeom prst="rect">
                    <a:avLst/>
                  </a:prstGeom>
                  <a:blipFill>
                    <a:blip r:embed="rId4"/>
                    <a:stretch>
                      <a:fillRect l="-780" b="-5759"/>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2A166E6A-E549-C7FA-BFF4-1D0E3D6920C2}"/>
                  </a:ext>
                </a:extLst>
              </p:cNvPr>
              <p:cNvSpPr txBox="1"/>
              <p:nvPr/>
            </p:nvSpPr>
            <p:spPr>
              <a:xfrm>
                <a:off x="283599" y="1848478"/>
                <a:ext cx="3232021" cy="369332"/>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前置知识</a:t>
                </a:r>
              </a:p>
            </p:txBody>
          </p:sp>
        </p:grpSp>
        <p:sp>
          <p:nvSpPr>
            <p:cNvPr id="9" name="right-thin-arrowheads_32738">
              <a:extLst>
                <a:ext uri="{FF2B5EF4-FFF2-40B4-BE49-F238E27FC236}">
                  <a16:creationId xmlns:a16="http://schemas.microsoft.com/office/drawing/2014/main" id="{39564808-4A07-B616-E175-7D795191F95E}"/>
                </a:ext>
              </a:extLst>
            </p:cNvPr>
            <p:cNvSpPr/>
            <p:nvPr/>
          </p:nvSpPr>
          <p:spPr>
            <a:xfrm>
              <a:off x="353104" y="1044977"/>
              <a:ext cx="609685" cy="609403"/>
            </a:xfrm>
            <a:custGeom>
              <a:avLst/>
              <a:gdLst>
                <a:gd name="T0" fmla="*/ 5083 w 6101"/>
                <a:gd name="T1" fmla="*/ 3053 h 6107"/>
                <a:gd name="T2" fmla="*/ 2791 w 6101"/>
                <a:gd name="T3" fmla="*/ 761 h 6107"/>
                <a:gd name="T4" fmla="*/ 2791 w 6101"/>
                <a:gd name="T5" fmla="*/ 164 h 6107"/>
                <a:gd name="T6" fmla="*/ 3387 w 6101"/>
                <a:gd name="T7" fmla="*/ 164 h 6107"/>
                <a:gd name="T8" fmla="*/ 5978 w 6101"/>
                <a:gd name="T9" fmla="*/ 2755 h 6107"/>
                <a:gd name="T10" fmla="*/ 6101 w 6101"/>
                <a:gd name="T11" fmla="*/ 3053 h 6107"/>
                <a:gd name="T12" fmla="*/ 5978 w 6101"/>
                <a:gd name="T13" fmla="*/ 3351 h 6107"/>
                <a:gd name="T14" fmla="*/ 3387 w 6101"/>
                <a:gd name="T15" fmla="*/ 5942 h 6107"/>
                <a:gd name="T16" fmla="*/ 2791 w 6101"/>
                <a:gd name="T17" fmla="*/ 5942 h 6107"/>
                <a:gd name="T18" fmla="*/ 2791 w 6101"/>
                <a:gd name="T19" fmla="*/ 5345 h 6107"/>
                <a:gd name="T20" fmla="*/ 5083 w 6101"/>
                <a:gd name="T21" fmla="*/ 3053 h 6107"/>
                <a:gd name="T22" fmla="*/ 165 w 6101"/>
                <a:gd name="T23" fmla="*/ 5345 h 6107"/>
                <a:gd name="T24" fmla="*/ 165 w 6101"/>
                <a:gd name="T25" fmla="*/ 5942 h 6107"/>
                <a:gd name="T26" fmla="*/ 761 w 6101"/>
                <a:gd name="T27" fmla="*/ 5942 h 6107"/>
                <a:gd name="T28" fmla="*/ 3352 w 6101"/>
                <a:gd name="T29" fmla="*/ 3351 h 6107"/>
                <a:gd name="T30" fmla="*/ 3475 w 6101"/>
                <a:gd name="T31" fmla="*/ 3053 h 6107"/>
                <a:gd name="T32" fmla="*/ 3352 w 6101"/>
                <a:gd name="T33" fmla="*/ 2755 h 6107"/>
                <a:gd name="T34" fmla="*/ 761 w 6101"/>
                <a:gd name="T35" fmla="*/ 164 h 6107"/>
                <a:gd name="T36" fmla="*/ 165 w 6101"/>
                <a:gd name="T37" fmla="*/ 164 h 6107"/>
                <a:gd name="T38" fmla="*/ 165 w 6101"/>
                <a:gd name="T39" fmla="*/ 761 h 6107"/>
                <a:gd name="T40" fmla="*/ 2457 w 6101"/>
                <a:gd name="T41" fmla="*/ 3053 h 6107"/>
                <a:gd name="T42" fmla="*/ 165 w 6101"/>
                <a:gd name="T43" fmla="*/ 5345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5083" y="3053"/>
                  </a:moveTo>
                  <a:lnTo>
                    <a:pt x="2791" y="761"/>
                  </a:lnTo>
                  <a:cubicBezTo>
                    <a:pt x="2626" y="596"/>
                    <a:pt x="2626" y="329"/>
                    <a:pt x="2791" y="164"/>
                  </a:cubicBezTo>
                  <a:cubicBezTo>
                    <a:pt x="2955" y="0"/>
                    <a:pt x="3222" y="0"/>
                    <a:pt x="3387" y="164"/>
                  </a:cubicBezTo>
                  <a:lnTo>
                    <a:pt x="5978" y="2755"/>
                  </a:lnTo>
                  <a:cubicBezTo>
                    <a:pt x="6060" y="2837"/>
                    <a:pt x="6101" y="2945"/>
                    <a:pt x="6101" y="3053"/>
                  </a:cubicBezTo>
                  <a:cubicBezTo>
                    <a:pt x="6101" y="3161"/>
                    <a:pt x="6060" y="3269"/>
                    <a:pt x="5978" y="3351"/>
                  </a:cubicBezTo>
                  <a:lnTo>
                    <a:pt x="3387" y="5942"/>
                  </a:lnTo>
                  <a:cubicBezTo>
                    <a:pt x="3222" y="6107"/>
                    <a:pt x="2955" y="6107"/>
                    <a:pt x="2791" y="5942"/>
                  </a:cubicBezTo>
                  <a:cubicBezTo>
                    <a:pt x="2626" y="5777"/>
                    <a:pt x="2626" y="5510"/>
                    <a:pt x="2791" y="5345"/>
                  </a:cubicBezTo>
                  <a:lnTo>
                    <a:pt x="5083" y="3053"/>
                  </a:lnTo>
                  <a:close/>
                  <a:moveTo>
                    <a:pt x="165" y="5345"/>
                  </a:moveTo>
                  <a:cubicBezTo>
                    <a:pt x="0" y="5510"/>
                    <a:pt x="0" y="5777"/>
                    <a:pt x="165" y="5942"/>
                  </a:cubicBezTo>
                  <a:cubicBezTo>
                    <a:pt x="329" y="6107"/>
                    <a:pt x="596" y="6107"/>
                    <a:pt x="761" y="5942"/>
                  </a:cubicBezTo>
                  <a:lnTo>
                    <a:pt x="3352" y="3351"/>
                  </a:lnTo>
                  <a:cubicBezTo>
                    <a:pt x="3434" y="3269"/>
                    <a:pt x="3475" y="3161"/>
                    <a:pt x="3475" y="3053"/>
                  </a:cubicBezTo>
                  <a:cubicBezTo>
                    <a:pt x="3475" y="2945"/>
                    <a:pt x="3434" y="2837"/>
                    <a:pt x="3352" y="2755"/>
                  </a:cubicBezTo>
                  <a:lnTo>
                    <a:pt x="761" y="164"/>
                  </a:lnTo>
                  <a:cubicBezTo>
                    <a:pt x="596" y="0"/>
                    <a:pt x="329" y="0"/>
                    <a:pt x="165" y="164"/>
                  </a:cubicBezTo>
                  <a:cubicBezTo>
                    <a:pt x="0" y="329"/>
                    <a:pt x="0" y="596"/>
                    <a:pt x="165" y="761"/>
                  </a:cubicBezTo>
                  <a:lnTo>
                    <a:pt x="2457" y="3053"/>
                  </a:lnTo>
                  <a:lnTo>
                    <a:pt x="165" y="5345"/>
                  </a:lnTo>
                  <a:close/>
                </a:path>
              </a:pathLst>
            </a:custGeom>
            <a:solidFill>
              <a:schemeClr val="bg1"/>
            </a:solidFill>
            <a:ln>
              <a:solidFill>
                <a:srgbClr val="4167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等线" panose="02010600030101010101" pitchFamily="2" charset="-122"/>
                <a:ea typeface="等线" panose="02010600030101010101" pitchFamily="2" charset="-122"/>
              </a:endParaRPr>
            </a:p>
          </p:txBody>
        </p:sp>
      </p:grpSp>
      <p:pic>
        <p:nvPicPr>
          <p:cNvPr id="3" name="图片 2">
            <a:extLst>
              <a:ext uri="{FF2B5EF4-FFF2-40B4-BE49-F238E27FC236}">
                <a16:creationId xmlns:a16="http://schemas.microsoft.com/office/drawing/2014/main" id="{84A8189A-1D93-249B-67EC-4F3A20B569C1}"/>
              </a:ext>
            </a:extLst>
          </p:cNvPr>
          <p:cNvPicPr>
            <a:picLocks noChangeAspect="1"/>
          </p:cNvPicPr>
          <p:nvPr/>
        </p:nvPicPr>
        <p:blipFill>
          <a:blip r:embed="rId5"/>
          <a:stretch>
            <a:fillRect/>
          </a:stretch>
        </p:blipFill>
        <p:spPr>
          <a:xfrm>
            <a:off x="1131050" y="3861381"/>
            <a:ext cx="4982270" cy="2276793"/>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D2B7B34-8CF8-ED19-5BF2-661D76FDBD27}"/>
                  </a:ext>
                </a:extLst>
              </p:cNvPr>
              <p:cNvSpPr txBox="1"/>
              <p:nvPr/>
            </p:nvSpPr>
            <p:spPr>
              <a:xfrm>
                <a:off x="6369029" y="1709466"/>
                <a:ext cx="5342807" cy="2634183"/>
              </a:xfrm>
              <a:prstGeom prst="rect">
                <a:avLst/>
              </a:prstGeom>
              <a:noFill/>
            </p:spPr>
            <p:txBody>
              <a:bodyPr wrap="square">
                <a:spAutoFit/>
              </a:bodyPr>
              <a:lstStyle/>
              <a:p>
                <a:pPr>
                  <a:lnSpc>
                    <a:spcPct val="150000"/>
                  </a:lnSpc>
                </a:pPr>
                <a14:m>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𝑈</m:t>
                    </m:r>
                  </m:oMath>
                </a14:m>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是从数据集</a:t>
                </a:r>
                <a14:m>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𝐷</m:t>
                    </m:r>
                  </m:oMath>
                </a14:m>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中得到的，因此可以看作</a:t>
                </a:r>
                <a14:m>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𝐹</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p>
                      <m:sSup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p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𝐷</m:t>
                        </m:r>
                      </m:e>
                      <m:sup>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𝑝</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𝑛</m:t>
                        </m:r>
                      </m:sup>
                    </m:sSup>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p>
                      <m:sSup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p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𝑈</m:t>
                        </m:r>
                      </m:e>
                      <m:sup>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𝑐</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𝑛</m:t>
                        </m:r>
                      </m:sup>
                    </m:sSup>
                    <m:r>
                      <a:rPr lang="zh-CN" altLang="en-US" sz="1600" i="1">
                        <a:solidFill>
                          <a:schemeClr val="tx1">
                            <a:lumMod val="75000"/>
                            <a:lumOff val="25000"/>
                          </a:schemeClr>
                        </a:solidFill>
                        <a:latin typeface="Cambria Math" panose="02040503050406030204" pitchFamily="18" charset="0"/>
                        <a:sym typeface="HarmonyOS Sans SC Light" panose="00000400000000000000" pitchFamily="2" charset="-122"/>
                      </a:rPr>
                      <m:t>。</m:t>
                    </m:r>
                  </m:oMath>
                </a14:m>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由此可以将这个过程数学化为</a:t>
                </a:r>
                <a14:m>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𝑈</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𝐷</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𝑝</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1</m:t>
                        </m:r>
                      </m:sub>
                    </m:s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𝑝</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2</m:t>
                        </m:r>
                      </m:sub>
                    </m:s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𝑝</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𝑘</m:t>
                        </m:r>
                      </m:sub>
                    </m:s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oMath>
                </a14:m>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a:t>
                </a:r>
                <a:endParaRPr lang="en-US" altLang="zh-CN"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a:p>
                <a:pPr>
                  <a:lnSpc>
                    <a:spcPct val="150000"/>
                  </a:lnSpc>
                </a:pP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与</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k-means </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聚类中类似，</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FCM </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聚类中也需要先确定簇类的数量</a:t>
                </a:r>
                <a14:m>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𝑐</m:t>
                    </m:r>
                  </m:oMath>
                </a14:m>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和模糊指数</a:t>
                </a:r>
                <a14:m>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𝑚</m:t>
                    </m:r>
                  </m:oMath>
                </a14:m>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，上式可以写成</a:t>
                </a:r>
                <a14:m>
                  <m:oMath xmlns:m="http://schemas.openxmlformats.org/officeDocument/2006/math">
                    <m: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𝑈</m:t>
                    </m:r>
                    <m: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𝐷</m:t>
                    </m:r>
                    <m: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𝑐</m:t>
                    </m:r>
                    <m: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𝑚</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𝑝</m:t>
                        </m:r>
                      </m:e>
                      <m:sub>
                        <m: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2</m:t>
                        </m:r>
                      </m:sub>
                    </m:sSub>
                    <m: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𝑝</m:t>
                        </m:r>
                      </m:e>
                      <m:sub>
                        <m: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𝑘</m:t>
                        </m:r>
                      </m:sub>
                    </m:sSub>
                    <m: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m:t>
                    </m:r>
                    <m:r>
                      <a:rPr lang="zh-CN" altLang="en-US" sz="160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oMath>
                </a14:m>
                <a:endParaRPr lang="en-US" altLang="zh-CN"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a:p>
                <a:pPr>
                  <a:lnSpc>
                    <a:spcPct val="150000"/>
                  </a:lnSpc>
                </a:pP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此外，我们定义簇类中心向量矩阵</a:t>
                </a:r>
                <a14:m>
                  <m:oMath xmlns:m="http://schemas.openxmlformats.org/officeDocument/2006/math">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𝑉</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𝑣</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1</m:t>
                        </m:r>
                      </m:sub>
                    </m:s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𝑣</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2</m:t>
                        </m:r>
                      </m:sub>
                    </m:s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i="1">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𝑣</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𝑐</m:t>
                        </m:r>
                      </m:sub>
                    </m:sSub>
                  </m:oMath>
                </a14:m>
                <a:r>
                  <a:rPr lang="en-US" altLang="zh-CN"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a:t>
                </a:r>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。其中的</a:t>
                </a:r>
                <a14:m>
                  <m:oMath xmlns:m="http://schemas.openxmlformats.org/officeDocument/2006/math">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𝑣</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𝑖</m:t>
                        </m:r>
                      </m:sub>
                    </m:sSub>
                  </m:oMath>
                </a14:m>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代表簇类中心</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p:txBody>
          </p:sp>
        </mc:Choice>
        <mc:Fallback xmlns="">
          <p:sp>
            <p:nvSpPr>
              <p:cNvPr id="5" name="文本框 4">
                <a:extLst>
                  <a:ext uri="{FF2B5EF4-FFF2-40B4-BE49-F238E27FC236}">
                    <a16:creationId xmlns:a16="http://schemas.microsoft.com/office/drawing/2014/main" id="{CD2B7B34-8CF8-ED19-5BF2-661D76FDBD27}"/>
                  </a:ext>
                </a:extLst>
              </p:cNvPr>
              <p:cNvSpPr txBox="1">
                <a:spLocks noRot="1" noChangeAspect="1" noMove="1" noResize="1" noEditPoints="1" noAdjustHandles="1" noChangeArrowheads="1" noChangeShapeType="1" noTextEdit="1"/>
              </p:cNvSpPr>
              <p:nvPr/>
            </p:nvSpPr>
            <p:spPr>
              <a:xfrm>
                <a:off x="6369029" y="1709466"/>
                <a:ext cx="5342807" cy="2634183"/>
              </a:xfrm>
              <a:prstGeom prst="rect">
                <a:avLst/>
              </a:prstGeom>
              <a:blipFill>
                <a:blip r:embed="rId6"/>
                <a:stretch>
                  <a:fillRect l="-685" b="-2079"/>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406560338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9" name="文本框 3928">
            <a:extLst>
              <a:ext uri="{FF2B5EF4-FFF2-40B4-BE49-F238E27FC236}">
                <a16:creationId xmlns:a16="http://schemas.microsoft.com/office/drawing/2014/main" id="{0C8AB590-2055-E7A4-BF92-BB82F3363E11}"/>
              </a:ext>
            </a:extLst>
          </p:cNvPr>
          <p:cNvSpPr txBox="1"/>
          <p:nvPr/>
        </p:nvSpPr>
        <p:spPr>
          <a:xfrm>
            <a:off x="5227010" y="141568"/>
            <a:ext cx="1737976" cy="523220"/>
          </a:xfrm>
          <a:prstGeom prst="rect">
            <a:avLst/>
          </a:prstGeom>
          <a:noFill/>
        </p:spPr>
        <p:txBody>
          <a:bodyPr wrap="none" rtlCol="0">
            <a:spAutoFit/>
          </a:bodyPr>
          <a:lstStyle/>
          <a:p>
            <a:pPr algn="ctr" eaLnBrk="1" hangingPunct="1"/>
            <a:r>
              <a:rPr lang="en-US" altLang="zh-CN" sz="2800" b="1" dirty="0">
                <a:solidFill>
                  <a:schemeClr val="bg1"/>
                </a:solidFill>
                <a:latin typeface="等线" panose="02010600030101010101" pitchFamily="2" charset="-122"/>
                <a:ea typeface="等线" panose="02010600030101010101" pitchFamily="2" charset="-122"/>
                <a:cs typeface="+mn-ea"/>
                <a:sym typeface="+mn-lt"/>
              </a:rPr>
              <a:t>FCM </a:t>
            </a:r>
            <a:r>
              <a:rPr lang="zh-CN" altLang="en-US" sz="2800" b="1" dirty="0">
                <a:solidFill>
                  <a:schemeClr val="bg1"/>
                </a:solidFill>
                <a:latin typeface="等线" panose="02010600030101010101" pitchFamily="2" charset="-122"/>
                <a:ea typeface="等线" panose="02010600030101010101" pitchFamily="2" charset="-122"/>
                <a:cs typeface="+mn-ea"/>
                <a:sym typeface="+mn-lt"/>
              </a:rPr>
              <a:t>聚类</a:t>
            </a:r>
          </a:p>
        </p:txBody>
      </p:sp>
      <p:grpSp>
        <p:nvGrpSpPr>
          <p:cNvPr id="3947" name="组合 3946">
            <a:extLst>
              <a:ext uri="{FF2B5EF4-FFF2-40B4-BE49-F238E27FC236}">
                <a16:creationId xmlns:a16="http://schemas.microsoft.com/office/drawing/2014/main" id="{BEE2BC52-AC25-F00D-620B-65272C2A3D2C}"/>
              </a:ext>
            </a:extLst>
          </p:cNvPr>
          <p:cNvGrpSpPr/>
          <p:nvPr/>
        </p:nvGrpSpPr>
        <p:grpSpPr>
          <a:xfrm>
            <a:off x="3867149" y="183944"/>
            <a:ext cx="4457702" cy="414472"/>
            <a:chOff x="2495404" y="2589213"/>
            <a:chExt cx="7179426" cy="667535"/>
          </a:xfrm>
        </p:grpSpPr>
        <p:sp>
          <p:nvSpPr>
            <p:cNvPr id="3945" name="左大括号 3944">
              <a:extLst>
                <a:ext uri="{FF2B5EF4-FFF2-40B4-BE49-F238E27FC236}">
                  <a16:creationId xmlns:a16="http://schemas.microsoft.com/office/drawing/2014/main" id="{D78781F7-B47B-BCC2-1943-ABE6A785AA5E}"/>
                </a:ext>
              </a:extLst>
            </p:cNvPr>
            <p:cNvSpPr/>
            <p:nvPr/>
          </p:nvSpPr>
          <p:spPr>
            <a:xfrm>
              <a:off x="2495404" y="2589214"/>
              <a:ext cx="155448" cy="667534"/>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sp>
          <p:nvSpPr>
            <p:cNvPr id="3946" name="左大括号 3945">
              <a:extLst>
                <a:ext uri="{FF2B5EF4-FFF2-40B4-BE49-F238E27FC236}">
                  <a16:creationId xmlns:a16="http://schemas.microsoft.com/office/drawing/2014/main" id="{1DC0BF02-2552-A04D-243B-A173A7E10E05}"/>
                </a:ext>
              </a:extLst>
            </p:cNvPr>
            <p:cNvSpPr/>
            <p:nvPr/>
          </p:nvSpPr>
          <p:spPr>
            <a:xfrm rot="10800000">
              <a:off x="9519381" y="2589213"/>
              <a:ext cx="155449" cy="667533"/>
            </a:xfrm>
            <a:prstGeom prst="leftBrace">
              <a:avLst>
                <a:gd name="adj1" fmla="val 147059"/>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等线" panose="02010600030101010101" pitchFamily="2" charset="-122"/>
                <a:ea typeface="等线" panose="02010600030101010101" pitchFamily="2" charset="-122"/>
              </a:endParaRPr>
            </a:p>
          </p:txBody>
        </p:sp>
      </p:grpSp>
      <p:sp>
        <p:nvSpPr>
          <p:cNvPr id="36" name="文本框 35">
            <a:extLst>
              <a:ext uri="{FF2B5EF4-FFF2-40B4-BE49-F238E27FC236}">
                <a16:creationId xmlns:a16="http://schemas.microsoft.com/office/drawing/2014/main" id="{AA517E73-6B8C-B2B1-4471-01E0253B1DD4}"/>
              </a:ext>
            </a:extLst>
          </p:cNvPr>
          <p:cNvSpPr txBox="1"/>
          <p:nvPr/>
        </p:nvSpPr>
        <p:spPr>
          <a:xfrm>
            <a:off x="2022647" y="4109172"/>
            <a:ext cx="2235567" cy="338554"/>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添加标题文本</a:t>
            </a:r>
          </a:p>
        </p:txBody>
      </p:sp>
      <p:sp>
        <p:nvSpPr>
          <p:cNvPr id="39" name="文本框 38">
            <a:extLst>
              <a:ext uri="{FF2B5EF4-FFF2-40B4-BE49-F238E27FC236}">
                <a16:creationId xmlns:a16="http://schemas.microsoft.com/office/drawing/2014/main" id="{C057CD3A-CA9B-0EFE-6AF3-4C8BEEB97B7A}"/>
              </a:ext>
            </a:extLst>
          </p:cNvPr>
          <p:cNvSpPr txBox="1"/>
          <p:nvPr/>
        </p:nvSpPr>
        <p:spPr>
          <a:xfrm>
            <a:off x="7654258" y="4109172"/>
            <a:ext cx="2235567" cy="338554"/>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添加标题文本</a:t>
            </a:r>
          </a:p>
        </p:txBody>
      </p:sp>
      <p:grpSp>
        <p:nvGrpSpPr>
          <p:cNvPr id="43" name="组合 42">
            <a:extLst>
              <a:ext uri="{FF2B5EF4-FFF2-40B4-BE49-F238E27FC236}">
                <a16:creationId xmlns:a16="http://schemas.microsoft.com/office/drawing/2014/main" id="{4814CA23-E846-CC1A-5C3D-E3FB643592DE}"/>
              </a:ext>
            </a:extLst>
          </p:cNvPr>
          <p:cNvGrpSpPr/>
          <p:nvPr/>
        </p:nvGrpSpPr>
        <p:grpSpPr>
          <a:xfrm>
            <a:off x="353104" y="1044977"/>
            <a:ext cx="4658299" cy="1418038"/>
            <a:chOff x="353104" y="1044977"/>
            <a:chExt cx="4658299" cy="1418038"/>
          </a:xfrm>
        </p:grpSpPr>
        <p:sp>
          <p:nvSpPr>
            <p:cNvPr id="6" name="矩形 5">
              <a:extLst>
                <a:ext uri="{FF2B5EF4-FFF2-40B4-BE49-F238E27FC236}">
                  <a16:creationId xmlns:a16="http://schemas.microsoft.com/office/drawing/2014/main" id="{32A20696-4784-2B85-D169-5E138E02EFE6}"/>
                </a:ext>
              </a:extLst>
            </p:cNvPr>
            <p:cNvSpPr/>
            <p:nvPr/>
          </p:nvSpPr>
          <p:spPr>
            <a:xfrm>
              <a:off x="1131050" y="1136604"/>
              <a:ext cx="3880353" cy="443229"/>
            </a:xfrm>
            <a:prstGeom prst="rect">
              <a:avLst/>
            </a:prstGeom>
            <a:solidFill>
              <a:srgbClr val="4167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grpSp>
          <p:nvGrpSpPr>
            <p:cNvPr id="28" name="组合 27">
              <a:extLst>
                <a:ext uri="{FF2B5EF4-FFF2-40B4-BE49-F238E27FC236}">
                  <a16:creationId xmlns:a16="http://schemas.microsoft.com/office/drawing/2014/main" id="{09C11F22-1898-8B1A-E907-0B78EB5AE416}"/>
                </a:ext>
              </a:extLst>
            </p:cNvPr>
            <p:cNvGrpSpPr/>
            <p:nvPr/>
          </p:nvGrpSpPr>
          <p:grpSpPr>
            <a:xfrm>
              <a:off x="1421397" y="1188224"/>
              <a:ext cx="3590006" cy="1274791"/>
              <a:chOff x="283598" y="1848478"/>
              <a:chExt cx="3590006" cy="1274791"/>
            </a:xfrm>
          </p:grpSpPr>
          <p:sp>
            <p:nvSpPr>
              <p:cNvPr id="29" name="文本框 28">
                <a:extLst>
                  <a:ext uri="{FF2B5EF4-FFF2-40B4-BE49-F238E27FC236}">
                    <a16:creationId xmlns:a16="http://schemas.microsoft.com/office/drawing/2014/main" id="{7C2071EA-EFE3-4731-6F99-012D291671BB}"/>
                  </a:ext>
                </a:extLst>
              </p:cNvPr>
              <p:cNvSpPr txBox="1"/>
              <p:nvPr/>
            </p:nvSpPr>
            <p:spPr>
              <a:xfrm>
                <a:off x="283598" y="2335746"/>
                <a:ext cx="3590006" cy="787523"/>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式</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(14)</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是划分系数，式</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(15)</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是划分熵，关系如式</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(16)</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(17)</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所示。</a:t>
                </a:r>
                <a:endPar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p:txBody>
          </p:sp>
          <p:sp>
            <p:nvSpPr>
              <p:cNvPr id="30" name="文本框 29">
                <a:extLst>
                  <a:ext uri="{FF2B5EF4-FFF2-40B4-BE49-F238E27FC236}">
                    <a16:creationId xmlns:a16="http://schemas.microsoft.com/office/drawing/2014/main" id="{2A166E6A-E549-C7FA-BFF4-1D0E3D6920C2}"/>
                  </a:ext>
                </a:extLst>
              </p:cNvPr>
              <p:cNvSpPr txBox="1"/>
              <p:nvPr/>
            </p:nvSpPr>
            <p:spPr>
              <a:xfrm>
                <a:off x="283599" y="1848478"/>
                <a:ext cx="3232021" cy="369332"/>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en-US" altLang="zh-CN"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FCM </a:t>
                </a:r>
                <a:r>
                  <a:rPr lang="zh-CN" altLang="en-US" sz="1800" dirty="0">
                    <a:solidFill>
                      <a:schemeClr val="bg1"/>
                    </a:solidFill>
                    <a:latin typeface="等线" panose="02010600030101010101" pitchFamily="2" charset="-122"/>
                    <a:ea typeface="等线" panose="02010600030101010101" pitchFamily="2" charset="-122"/>
                    <a:sym typeface="HarmonyOS Sans SC Light" panose="00000400000000000000" pitchFamily="2" charset="-122"/>
                  </a:rPr>
                  <a:t>聚类有效性评判指标</a:t>
                </a:r>
              </a:p>
            </p:txBody>
          </p:sp>
        </p:grpSp>
        <p:sp>
          <p:nvSpPr>
            <p:cNvPr id="9" name="right-thin-arrowheads_32738">
              <a:extLst>
                <a:ext uri="{FF2B5EF4-FFF2-40B4-BE49-F238E27FC236}">
                  <a16:creationId xmlns:a16="http://schemas.microsoft.com/office/drawing/2014/main" id="{39564808-4A07-B616-E175-7D795191F95E}"/>
                </a:ext>
              </a:extLst>
            </p:cNvPr>
            <p:cNvSpPr/>
            <p:nvPr/>
          </p:nvSpPr>
          <p:spPr>
            <a:xfrm>
              <a:off x="353104" y="1044977"/>
              <a:ext cx="609685" cy="609403"/>
            </a:xfrm>
            <a:custGeom>
              <a:avLst/>
              <a:gdLst>
                <a:gd name="T0" fmla="*/ 5083 w 6101"/>
                <a:gd name="T1" fmla="*/ 3053 h 6107"/>
                <a:gd name="T2" fmla="*/ 2791 w 6101"/>
                <a:gd name="T3" fmla="*/ 761 h 6107"/>
                <a:gd name="T4" fmla="*/ 2791 w 6101"/>
                <a:gd name="T5" fmla="*/ 164 h 6107"/>
                <a:gd name="T6" fmla="*/ 3387 w 6101"/>
                <a:gd name="T7" fmla="*/ 164 h 6107"/>
                <a:gd name="T8" fmla="*/ 5978 w 6101"/>
                <a:gd name="T9" fmla="*/ 2755 h 6107"/>
                <a:gd name="T10" fmla="*/ 6101 w 6101"/>
                <a:gd name="T11" fmla="*/ 3053 h 6107"/>
                <a:gd name="T12" fmla="*/ 5978 w 6101"/>
                <a:gd name="T13" fmla="*/ 3351 h 6107"/>
                <a:gd name="T14" fmla="*/ 3387 w 6101"/>
                <a:gd name="T15" fmla="*/ 5942 h 6107"/>
                <a:gd name="T16" fmla="*/ 2791 w 6101"/>
                <a:gd name="T17" fmla="*/ 5942 h 6107"/>
                <a:gd name="T18" fmla="*/ 2791 w 6101"/>
                <a:gd name="T19" fmla="*/ 5345 h 6107"/>
                <a:gd name="T20" fmla="*/ 5083 w 6101"/>
                <a:gd name="T21" fmla="*/ 3053 h 6107"/>
                <a:gd name="T22" fmla="*/ 165 w 6101"/>
                <a:gd name="T23" fmla="*/ 5345 h 6107"/>
                <a:gd name="T24" fmla="*/ 165 w 6101"/>
                <a:gd name="T25" fmla="*/ 5942 h 6107"/>
                <a:gd name="T26" fmla="*/ 761 w 6101"/>
                <a:gd name="T27" fmla="*/ 5942 h 6107"/>
                <a:gd name="T28" fmla="*/ 3352 w 6101"/>
                <a:gd name="T29" fmla="*/ 3351 h 6107"/>
                <a:gd name="T30" fmla="*/ 3475 w 6101"/>
                <a:gd name="T31" fmla="*/ 3053 h 6107"/>
                <a:gd name="T32" fmla="*/ 3352 w 6101"/>
                <a:gd name="T33" fmla="*/ 2755 h 6107"/>
                <a:gd name="T34" fmla="*/ 761 w 6101"/>
                <a:gd name="T35" fmla="*/ 164 h 6107"/>
                <a:gd name="T36" fmla="*/ 165 w 6101"/>
                <a:gd name="T37" fmla="*/ 164 h 6107"/>
                <a:gd name="T38" fmla="*/ 165 w 6101"/>
                <a:gd name="T39" fmla="*/ 761 h 6107"/>
                <a:gd name="T40" fmla="*/ 2457 w 6101"/>
                <a:gd name="T41" fmla="*/ 3053 h 6107"/>
                <a:gd name="T42" fmla="*/ 165 w 6101"/>
                <a:gd name="T43" fmla="*/ 5345 h 6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1" h="6107">
                  <a:moveTo>
                    <a:pt x="5083" y="3053"/>
                  </a:moveTo>
                  <a:lnTo>
                    <a:pt x="2791" y="761"/>
                  </a:lnTo>
                  <a:cubicBezTo>
                    <a:pt x="2626" y="596"/>
                    <a:pt x="2626" y="329"/>
                    <a:pt x="2791" y="164"/>
                  </a:cubicBezTo>
                  <a:cubicBezTo>
                    <a:pt x="2955" y="0"/>
                    <a:pt x="3222" y="0"/>
                    <a:pt x="3387" y="164"/>
                  </a:cubicBezTo>
                  <a:lnTo>
                    <a:pt x="5978" y="2755"/>
                  </a:lnTo>
                  <a:cubicBezTo>
                    <a:pt x="6060" y="2837"/>
                    <a:pt x="6101" y="2945"/>
                    <a:pt x="6101" y="3053"/>
                  </a:cubicBezTo>
                  <a:cubicBezTo>
                    <a:pt x="6101" y="3161"/>
                    <a:pt x="6060" y="3269"/>
                    <a:pt x="5978" y="3351"/>
                  </a:cubicBezTo>
                  <a:lnTo>
                    <a:pt x="3387" y="5942"/>
                  </a:lnTo>
                  <a:cubicBezTo>
                    <a:pt x="3222" y="6107"/>
                    <a:pt x="2955" y="6107"/>
                    <a:pt x="2791" y="5942"/>
                  </a:cubicBezTo>
                  <a:cubicBezTo>
                    <a:pt x="2626" y="5777"/>
                    <a:pt x="2626" y="5510"/>
                    <a:pt x="2791" y="5345"/>
                  </a:cubicBezTo>
                  <a:lnTo>
                    <a:pt x="5083" y="3053"/>
                  </a:lnTo>
                  <a:close/>
                  <a:moveTo>
                    <a:pt x="165" y="5345"/>
                  </a:moveTo>
                  <a:cubicBezTo>
                    <a:pt x="0" y="5510"/>
                    <a:pt x="0" y="5777"/>
                    <a:pt x="165" y="5942"/>
                  </a:cubicBezTo>
                  <a:cubicBezTo>
                    <a:pt x="329" y="6107"/>
                    <a:pt x="596" y="6107"/>
                    <a:pt x="761" y="5942"/>
                  </a:cubicBezTo>
                  <a:lnTo>
                    <a:pt x="3352" y="3351"/>
                  </a:lnTo>
                  <a:cubicBezTo>
                    <a:pt x="3434" y="3269"/>
                    <a:pt x="3475" y="3161"/>
                    <a:pt x="3475" y="3053"/>
                  </a:cubicBezTo>
                  <a:cubicBezTo>
                    <a:pt x="3475" y="2945"/>
                    <a:pt x="3434" y="2837"/>
                    <a:pt x="3352" y="2755"/>
                  </a:cubicBezTo>
                  <a:lnTo>
                    <a:pt x="761" y="164"/>
                  </a:lnTo>
                  <a:cubicBezTo>
                    <a:pt x="596" y="0"/>
                    <a:pt x="329" y="0"/>
                    <a:pt x="165" y="164"/>
                  </a:cubicBezTo>
                  <a:cubicBezTo>
                    <a:pt x="0" y="329"/>
                    <a:pt x="0" y="596"/>
                    <a:pt x="165" y="761"/>
                  </a:cubicBezTo>
                  <a:lnTo>
                    <a:pt x="2457" y="3053"/>
                  </a:lnTo>
                  <a:lnTo>
                    <a:pt x="165" y="5345"/>
                  </a:lnTo>
                  <a:close/>
                </a:path>
              </a:pathLst>
            </a:custGeom>
            <a:solidFill>
              <a:schemeClr val="bg1"/>
            </a:solidFill>
            <a:ln>
              <a:solidFill>
                <a:srgbClr val="4167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等线" panose="02010600030101010101" pitchFamily="2" charset="-122"/>
                <a:ea typeface="等线" panose="02010600030101010101" pitchFamily="2" charset="-122"/>
              </a:endParaRPr>
            </a:p>
          </p:txBody>
        </p:sp>
      </p:grpSp>
      <p:pic>
        <p:nvPicPr>
          <p:cNvPr id="11" name="图片 10">
            <a:extLst>
              <a:ext uri="{FF2B5EF4-FFF2-40B4-BE49-F238E27FC236}">
                <a16:creationId xmlns:a16="http://schemas.microsoft.com/office/drawing/2014/main" id="{0F617AB7-7826-E736-E24F-7C9098EE0602}"/>
              </a:ext>
            </a:extLst>
          </p:cNvPr>
          <p:cNvPicPr>
            <a:picLocks noChangeAspect="1"/>
          </p:cNvPicPr>
          <p:nvPr/>
        </p:nvPicPr>
        <p:blipFill>
          <a:blip r:embed="rId4"/>
          <a:stretch>
            <a:fillRect/>
          </a:stretch>
        </p:blipFill>
        <p:spPr>
          <a:xfrm>
            <a:off x="1131050" y="2650232"/>
            <a:ext cx="3971389" cy="1406534"/>
          </a:xfrm>
          <a:prstGeom prst="rect">
            <a:avLst/>
          </a:prstGeom>
        </p:spPr>
      </p:pic>
      <p:pic>
        <p:nvPicPr>
          <p:cNvPr id="13" name="图片 12">
            <a:extLst>
              <a:ext uri="{FF2B5EF4-FFF2-40B4-BE49-F238E27FC236}">
                <a16:creationId xmlns:a16="http://schemas.microsoft.com/office/drawing/2014/main" id="{6887D1F0-0C22-1297-8D7B-A7156BEFE317}"/>
              </a:ext>
            </a:extLst>
          </p:cNvPr>
          <p:cNvPicPr>
            <a:picLocks noChangeAspect="1"/>
          </p:cNvPicPr>
          <p:nvPr/>
        </p:nvPicPr>
        <p:blipFill>
          <a:blip r:embed="rId5"/>
          <a:stretch>
            <a:fillRect/>
          </a:stretch>
        </p:blipFill>
        <p:spPr>
          <a:xfrm>
            <a:off x="1222086" y="4056766"/>
            <a:ext cx="3880353" cy="1613010"/>
          </a:xfrm>
          <a:prstGeom prst="rect">
            <a:avLst/>
          </a:prstGeom>
        </p:spPr>
      </p:pic>
      <p:pic>
        <p:nvPicPr>
          <p:cNvPr id="15" name="图片 14">
            <a:extLst>
              <a:ext uri="{FF2B5EF4-FFF2-40B4-BE49-F238E27FC236}">
                <a16:creationId xmlns:a16="http://schemas.microsoft.com/office/drawing/2014/main" id="{92E66503-C3A5-193C-88D7-AA8651EA4FC3}"/>
              </a:ext>
            </a:extLst>
          </p:cNvPr>
          <p:cNvPicPr>
            <a:picLocks noChangeAspect="1"/>
          </p:cNvPicPr>
          <p:nvPr/>
        </p:nvPicPr>
        <p:blipFill>
          <a:blip r:embed="rId6"/>
          <a:stretch>
            <a:fillRect/>
          </a:stretch>
        </p:blipFill>
        <p:spPr>
          <a:xfrm>
            <a:off x="5102439" y="1136604"/>
            <a:ext cx="3423516" cy="2623455"/>
          </a:xfrm>
          <a:prstGeom prst="rect">
            <a:avLst/>
          </a:prstGeom>
        </p:spPr>
      </p:pic>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D9A5AD37-00DD-A8FA-7275-092D8C23BE07}"/>
                  </a:ext>
                </a:extLst>
              </p:cNvPr>
              <p:cNvSpPr txBox="1"/>
              <p:nvPr/>
            </p:nvSpPr>
            <p:spPr>
              <a:xfrm>
                <a:off x="5276329" y="3760059"/>
                <a:ext cx="2952004" cy="1077218"/>
              </a:xfrm>
              <a:prstGeom prst="rect">
                <a:avLst/>
              </a:prstGeom>
              <a:noFill/>
            </p:spPr>
            <p:txBody>
              <a:bodyPr wrap="square">
                <a:spAutoFit/>
              </a:bodyPr>
              <a:lstStyle/>
              <a:p>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式</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(18)</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即为</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Xie-Beni</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系数。当</a:t>
                </a:r>
                <a14:m>
                  <m:oMath xmlns:m="http://schemas.openxmlformats.org/officeDocument/2006/math">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𝐽</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𝑚</m:t>
                        </m:r>
                      </m:sub>
                    </m:sSub>
                  </m:oMath>
                </a14:m>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与</a:t>
                </a:r>
                <a14:m>
                  <m:oMath xmlns:m="http://schemas.openxmlformats.org/officeDocument/2006/math">
                    <m:sSub>
                      <m:sSubPr>
                        <m:ctrlP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𝐽</m:t>
                        </m:r>
                      </m:e>
                      <m:sub>
                        <m:r>
                          <a:rPr lang="en-US" altLang="zh-CN" sz="1600" b="0" i="1" dirty="0" smtClean="0">
                            <a:solidFill>
                              <a:schemeClr val="tx1">
                                <a:lumMod val="75000"/>
                                <a:lumOff val="25000"/>
                              </a:schemeClr>
                            </a:solidFill>
                            <a:latin typeface="Cambria Math" panose="02040503050406030204" pitchFamily="18" charset="0"/>
                            <a:sym typeface="HarmonyOS Sans SC Light" panose="00000400000000000000" pitchFamily="2" charset="-122"/>
                          </a:rPr>
                          <m:t>2</m:t>
                        </m:r>
                      </m:sub>
                    </m:sSub>
                  </m:oMath>
                </a14:m>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相差较大时，建议用</a:t>
                </a:r>
                <a14:m>
                  <m:oMath xmlns:m="http://schemas.openxmlformats.org/officeDocument/2006/math">
                    <m:sSub>
                      <m:sSubPr>
                        <m:ctrlP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ctrlPr>
                      </m:sSubPr>
                      <m:e>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𝐽</m:t>
                        </m:r>
                      </m:e>
                      <m:sub>
                        <m:r>
                          <a:rPr lang="en-US" altLang="zh-CN" sz="16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𝑚</m:t>
                        </m:r>
                      </m:sub>
                    </m:sSub>
                  </m:oMath>
                </a14:m>
                <a:r>
                  <a:rPr lang="zh-CN" altLang="en-US"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代替</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式</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(18)</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的分母，得到拓展</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Xie-Beni</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系数（式</a:t>
                </a:r>
                <a:r>
                  <a:rPr lang="en-US" altLang="zh-CN"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(21)</a:t>
                </a:r>
                <a:r>
                  <a:rPr lang="zh-CN" altLang="en-US" sz="16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a:t>
                </a:r>
                <a:endParaRPr lang="en-US" altLang="zh-CN" sz="1600" b="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p:txBody>
          </p:sp>
        </mc:Choice>
        <mc:Fallback>
          <p:sp>
            <p:nvSpPr>
              <p:cNvPr id="17" name="文本框 16">
                <a:extLst>
                  <a:ext uri="{FF2B5EF4-FFF2-40B4-BE49-F238E27FC236}">
                    <a16:creationId xmlns:a16="http://schemas.microsoft.com/office/drawing/2014/main" id="{D9A5AD37-00DD-A8FA-7275-092D8C23BE07}"/>
                  </a:ext>
                </a:extLst>
              </p:cNvPr>
              <p:cNvSpPr txBox="1">
                <a:spLocks noRot="1" noChangeAspect="1" noMove="1" noResize="1" noEditPoints="1" noAdjustHandles="1" noChangeArrowheads="1" noChangeShapeType="1" noTextEdit="1"/>
              </p:cNvSpPr>
              <p:nvPr/>
            </p:nvSpPr>
            <p:spPr>
              <a:xfrm>
                <a:off x="5276329" y="3760059"/>
                <a:ext cx="2952004" cy="1077218"/>
              </a:xfrm>
              <a:prstGeom prst="rect">
                <a:avLst/>
              </a:prstGeom>
              <a:blipFill>
                <a:blip r:embed="rId7"/>
                <a:stretch>
                  <a:fillRect l="-1240" t="-1695" b="-6215"/>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2BF8EAFF-EE65-6BFF-E849-70BD9AA21A39}"/>
              </a:ext>
            </a:extLst>
          </p:cNvPr>
          <p:cNvPicPr>
            <a:picLocks noChangeAspect="1"/>
          </p:cNvPicPr>
          <p:nvPr/>
        </p:nvPicPr>
        <p:blipFill>
          <a:blip r:embed="rId8"/>
          <a:stretch>
            <a:fillRect/>
          </a:stretch>
        </p:blipFill>
        <p:spPr>
          <a:xfrm>
            <a:off x="5106743" y="4863271"/>
            <a:ext cx="3593102" cy="1468664"/>
          </a:xfrm>
          <a:prstGeom prst="rect">
            <a:avLst/>
          </a:prstGeom>
        </p:spPr>
      </p:pic>
      <p:pic>
        <p:nvPicPr>
          <p:cNvPr id="40" name="图片 39">
            <a:extLst>
              <a:ext uri="{FF2B5EF4-FFF2-40B4-BE49-F238E27FC236}">
                <a16:creationId xmlns:a16="http://schemas.microsoft.com/office/drawing/2014/main" id="{A77AFB5A-02A5-1120-D347-0817EFD88658}"/>
              </a:ext>
            </a:extLst>
          </p:cNvPr>
          <p:cNvPicPr>
            <a:picLocks noChangeAspect="1"/>
          </p:cNvPicPr>
          <p:nvPr/>
        </p:nvPicPr>
        <p:blipFill>
          <a:blip r:embed="rId9"/>
          <a:stretch>
            <a:fillRect/>
          </a:stretch>
        </p:blipFill>
        <p:spPr>
          <a:xfrm>
            <a:off x="8616991" y="1675492"/>
            <a:ext cx="3423516" cy="1785310"/>
          </a:xfrm>
          <a:prstGeom prst="rect">
            <a:avLst/>
          </a:prstGeom>
        </p:spPr>
      </p:pic>
      <mc:AlternateContent xmlns:mc="http://schemas.openxmlformats.org/markup-compatibility/2006">
        <mc:Choice xmlns:a14="http://schemas.microsoft.com/office/drawing/2010/main" Requires="a14">
          <p:sp>
            <p:nvSpPr>
              <p:cNvPr id="42" name="文本框 41">
                <a:extLst>
                  <a:ext uri="{FF2B5EF4-FFF2-40B4-BE49-F238E27FC236}">
                    <a16:creationId xmlns:a16="http://schemas.microsoft.com/office/drawing/2014/main" id="{232C72E6-81E9-3AE3-7CB2-8FA2AF2A2713}"/>
                  </a:ext>
                </a:extLst>
              </p:cNvPr>
              <p:cNvSpPr txBox="1"/>
              <p:nvPr/>
            </p:nvSpPr>
            <p:spPr>
              <a:xfrm>
                <a:off x="8780745" y="3486796"/>
                <a:ext cx="3259761" cy="923330"/>
              </a:xfrm>
              <a:prstGeom prst="rect">
                <a:avLst/>
              </a:prstGeom>
              <a:noFill/>
            </p:spPr>
            <p:txBody>
              <a:bodyPr wrap="square">
                <a:spAutoFit/>
              </a:bodyPr>
              <a:lstStyle/>
              <a:p>
                <a:r>
                  <a:rPr lang="zh-CN" altLang="en-US" sz="18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后</a:t>
                </a:r>
                <a:r>
                  <a:rPr lang="en-US" altLang="zh-CN" sz="18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3</a:t>
                </a:r>
                <a:r>
                  <a:rPr lang="zh-CN" altLang="en-US" sz="18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个评判指标优于前</a:t>
                </a:r>
                <a:r>
                  <a:rPr lang="en-US" altLang="zh-CN" sz="18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2</a:t>
                </a:r>
                <a:r>
                  <a:rPr lang="zh-CN" altLang="en-US" sz="18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个评判指标的地方在于结合了三个分量</a:t>
                </a:r>
                <a14:m>
                  <m:oMath xmlns:m="http://schemas.openxmlformats.org/officeDocument/2006/math">
                    <m:r>
                      <a:rPr lang="en-US" altLang="zh-CN" sz="18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𝑈</m:t>
                    </m:r>
                    <m:r>
                      <a:rPr lang="en-US" altLang="zh-CN" sz="18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8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𝑉</m:t>
                    </m:r>
                    <m:r>
                      <a:rPr lang="en-US" altLang="zh-CN" sz="1800" b="0" i="1" smtClean="0">
                        <a:solidFill>
                          <a:schemeClr val="tx1">
                            <a:lumMod val="75000"/>
                            <a:lumOff val="25000"/>
                          </a:schemeClr>
                        </a:solidFill>
                        <a:latin typeface="Cambria Math" panose="02040503050406030204" pitchFamily="18" charset="0"/>
                        <a:sym typeface="HarmonyOS Sans SC Light" panose="00000400000000000000" pitchFamily="2" charset="-122"/>
                      </a:rPr>
                      <m:t>,</m:t>
                    </m:r>
                    <m:r>
                      <a:rPr lang="en-US" altLang="zh-CN" sz="1800" b="0" i="1" smtClean="0">
                        <a:solidFill>
                          <a:schemeClr val="tx1">
                            <a:lumMod val="75000"/>
                            <a:lumOff val="25000"/>
                          </a:schemeClr>
                        </a:solidFill>
                        <a:latin typeface="Cambria Math" panose="02040503050406030204" pitchFamily="18" charset="0"/>
                        <a:sym typeface="HarmonyOS Sans SC Light" panose="00000400000000000000" pitchFamily="2" charset="-122"/>
                      </a:rPr>
                      <m:t>𝑋</m:t>
                    </m:r>
                  </m:oMath>
                </a14:m>
                <a:r>
                  <a:rPr lang="zh-CN" altLang="en-US" sz="18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rPr>
                  <a:t>。</a:t>
                </a:r>
                <a:endParaRPr lang="en-US" altLang="zh-CN" sz="1800" dirty="0">
                  <a:solidFill>
                    <a:schemeClr val="tx1">
                      <a:lumMod val="75000"/>
                      <a:lumOff val="25000"/>
                    </a:schemeClr>
                  </a:solidFill>
                  <a:latin typeface="等线" panose="02010600030101010101" pitchFamily="2" charset="-122"/>
                  <a:ea typeface="等线" panose="02010600030101010101" pitchFamily="2" charset="-122"/>
                  <a:sym typeface="HarmonyOS Sans SC Light" panose="00000400000000000000" pitchFamily="2" charset="-122"/>
                </a:endParaRPr>
              </a:p>
            </p:txBody>
          </p:sp>
        </mc:Choice>
        <mc:Fallback>
          <p:sp>
            <p:nvSpPr>
              <p:cNvPr id="42" name="文本框 41">
                <a:extLst>
                  <a:ext uri="{FF2B5EF4-FFF2-40B4-BE49-F238E27FC236}">
                    <a16:creationId xmlns:a16="http://schemas.microsoft.com/office/drawing/2014/main" id="{232C72E6-81E9-3AE3-7CB2-8FA2AF2A2713}"/>
                  </a:ext>
                </a:extLst>
              </p:cNvPr>
              <p:cNvSpPr txBox="1">
                <a:spLocks noRot="1" noChangeAspect="1" noMove="1" noResize="1" noEditPoints="1" noAdjustHandles="1" noChangeArrowheads="1" noChangeShapeType="1" noTextEdit="1"/>
              </p:cNvSpPr>
              <p:nvPr/>
            </p:nvSpPr>
            <p:spPr>
              <a:xfrm>
                <a:off x="8780745" y="3486796"/>
                <a:ext cx="3259761" cy="923330"/>
              </a:xfrm>
              <a:prstGeom prst="rect">
                <a:avLst/>
              </a:prstGeom>
              <a:blipFill>
                <a:blip r:embed="rId10"/>
                <a:stretch>
                  <a:fillRect l="-1495" t="-3974" b="-9934"/>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03343776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132896;"/>
</p:tagLst>
</file>

<file path=ppt/tags/tag2.xml><?xml version="1.0" encoding="utf-8"?>
<p:tagLst xmlns:a="http://schemas.openxmlformats.org/drawingml/2006/main" xmlns:r="http://schemas.openxmlformats.org/officeDocument/2006/relationships" xmlns:p="http://schemas.openxmlformats.org/presentationml/2006/main">
  <p:tag name="ISLIDE.ICON" val="#132896;"/>
</p:tagLst>
</file>

<file path=ppt/theme/theme1.xml><?xml version="1.0" encoding="utf-8"?>
<a:theme xmlns:a="http://schemas.openxmlformats.org/drawingml/2006/main" name="51PPT模板网">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htuup3bg">
      <a:majorFont>
        <a:latin typeface="HarmonyOS Sans SC Light" panose="020F0302020204030204"/>
        <a:ea typeface="阿里巴巴普惠体 2.0 55 Regular"/>
        <a:cs typeface=""/>
      </a:majorFont>
      <a:minorFont>
        <a:latin typeface="HarmonyOS Sans SC Light" panose="020F0502020204030204"/>
        <a:ea typeface="阿里巴巴普惠体 2.0 55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41675D"/>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2067</TotalTime>
  <Words>1588</Words>
  <Application>Microsoft Office PowerPoint</Application>
  <PresentationFormat>宽屏</PresentationFormat>
  <Paragraphs>184</Paragraphs>
  <Slides>21</Slides>
  <Notes>21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21</vt:i4>
      </vt:variant>
    </vt:vector>
  </HeadingPairs>
  <TitlesOfParts>
    <vt:vector size="26" baseType="lpstr">
      <vt:lpstr>等线</vt:lpstr>
      <vt:lpstr>Cambria Math</vt:lpstr>
      <vt:lpstr>Arial</vt:lpstr>
      <vt:lpstr>HarmonyOS Sans SC Light</vt:lpstr>
      <vt:lpstr>51PPT模板网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51PPT模板网</Manager>
  <Company>www.51pptmoban.com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FCM聚类</dc:title>
  <dc:creator>LMHuang</dc:creator>
  <cp:keywords>版权归属：51PPT模板网</cp:keywords>
  <cp:lastModifiedBy>lm h</cp:lastModifiedBy>
  <cp:revision>99</cp:revision>
  <dcterms:created xsi:type="dcterms:W3CDTF">2024-04-07T02:55:33Z</dcterms:created>
  <dcterms:modified xsi:type="dcterms:W3CDTF">2024-04-22T05:29:39Z</dcterms:modified>
  <cp:contentStatus>FCM聚类</cp:contentStatus>
  <cp:version>51pptmoban.com（V51PPT-24041001版）</cp:version>
</cp:coreProperties>
</file>